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6" r:id="rId4"/>
    <p:sldId id="265" r:id="rId5"/>
    <p:sldId id="297" r:id="rId6"/>
    <p:sldId id="267" r:id="rId7"/>
    <p:sldId id="268" r:id="rId8"/>
    <p:sldId id="269" r:id="rId9"/>
    <p:sldId id="270" r:id="rId10"/>
    <p:sldId id="298" r:id="rId11"/>
    <p:sldId id="299" r:id="rId12"/>
    <p:sldId id="300" r:id="rId13"/>
    <p:sldId id="263" r:id="rId14"/>
    <p:sldId id="271" r:id="rId15"/>
    <p:sldId id="264" r:id="rId16"/>
    <p:sldId id="272" r:id="rId17"/>
    <p:sldId id="30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253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965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945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3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005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33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46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964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37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991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24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3BABD10-FB22-47E9-AD7D-D61D590CB607}" type="datetimeFigureOut">
              <a:rPr lang="en-ID" smtClean="0"/>
              <a:t>11/04/2022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B6B57B7-6153-458A-83FE-1804504D42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115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s://encrypted-tbn2.gstatic.com/images?q=tbn:ANd9GcSKCgSPNFvrP9famFy-ZBTruk81jrgTGlewba_xReAJqufVXs91E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7918B7-95AA-4566-944E-EDD9D3994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838200"/>
            <a:ext cx="4724400" cy="2438400"/>
          </a:xfrm>
        </p:spPr>
        <p:txBody>
          <a:bodyPr>
            <a:noAutofit/>
          </a:bodyPr>
          <a:lstStyle/>
          <a:p>
            <a:pPr algn="l"/>
            <a:r>
              <a:rPr lang="id-ID" sz="3200" dirty="0"/>
              <a:t>Penulisan </a:t>
            </a:r>
            <a:r>
              <a:rPr lang="en-US" sz="3200" dirty="0"/>
              <a:t>Desain </a:t>
            </a:r>
            <a:r>
              <a:rPr lang="en-US" sz="3200" dirty="0" err="1"/>
              <a:t>Sistem</a:t>
            </a:r>
            <a:r>
              <a:rPr lang="en-US" sz="3200" dirty="0"/>
              <a:t>, </a:t>
            </a:r>
            <a:r>
              <a:rPr lang="en-US" sz="3200" dirty="0" err="1"/>
              <a:t>Eksperimen</a:t>
            </a:r>
            <a:r>
              <a:rPr lang="en-US" sz="3200" dirty="0"/>
              <a:t> dan </a:t>
            </a:r>
            <a:r>
              <a:rPr lang="en-US" sz="3200" dirty="0" err="1"/>
              <a:t>Analisis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 err="1"/>
              <a:t>Penutup</a:t>
            </a:r>
            <a:r>
              <a:rPr lang="en-US" sz="3200" dirty="0"/>
              <a:t> &amp; </a:t>
            </a:r>
            <a:br>
              <a:rPr lang="en-US" sz="3200" dirty="0"/>
            </a:br>
            <a:r>
              <a:rPr lang="en-US" sz="3200" dirty="0"/>
              <a:t>Daftar Pustaka</a:t>
            </a:r>
            <a:endParaRPr lang="id-ID" sz="32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A1FC6FD-CD6E-4757-8B55-78B6AF485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7825522" cy="2590800"/>
          </a:xfrm>
        </p:spPr>
        <p:txBody>
          <a:bodyPr>
            <a:normAutofit/>
          </a:bodyPr>
          <a:lstStyle/>
          <a:p>
            <a:pPr algn="l"/>
            <a:r>
              <a:rPr lang="id-ID" sz="2000" dirty="0">
                <a:solidFill>
                  <a:srgbClr val="7E6000"/>
                </a:solidFill>
              </a:rPr>
              <a:t>Ali Ridho Barakbah</a:t>
            </a:r>
          </a:p>
          <a:p>
            <a:pPr algn="l"/>
            <a:endParaRPr lang="id-ID" sz="2000" dirty="0">
              <a:solidFill>
                <a:schemeClr val="tx1"/>
              </a:solidFill>
            </a:endParaRPr>
          </a:p>
          <a:p>
            <a:pPr algn="l"/>
            <a:endParaRPr lang="id-ID" sz="2000" dirty="0">
              <a:solidFill>
                <a:schemeClr val="tx1"/>
              </a:solidFill>
            </a:endParaRPr>
          </a:p>
          <a:p>
            <a:pPr algn="l"/>
            <a:endParaRPr lang="id-ID" sz="2000" dirty="0">
              <a:solidFill>
                <a:schemeClr val="tx1"/>
              </a:solidFill>
            </a:endParaRPr>
          </a:p>
          <a:p>
            <a:pPr algn="l"/>
            <a:r>
              <a:rPr lang="id-ID" sz="2000" dirty="0">
                <a:solidFill>
                  <a:schemeClr val="tx1"/>
                </a:solidFill>
              </a:rPr>
              <a:t>Politeknik Elektronika Negeri Surabaya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E3F905E-5A85-4DEE-822D-D8BFE39F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1"/>
            <a:ext cx="1676400" cy="136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091F-7714-4C5A-9885-182847DC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Peletakan Gambar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5B02-5142-4B12-8208-0A356752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4475"/>
            <a:ext cx="8595360" cy="4351337"/>
          </a:xfrm>
        </p:spPr>
        <p:txBody>
          <a:bodyPr>
            <a:normAutofit lnSpcReduction="10000"/>
          </a:bodyPr>
          <a:lstStyle/>
          <a:p>
            <a:r>
              <a:rPr lang="id-ID" sz="2000" dirty="0"/>
              <a:t>Gambar diletakkan rata tengah, dengan menyisakan 1 (satu) baris kosong </a:t>
            </a:r>
            <a:r>
              <a:rPr lang="id-ID" sz="2000" dirty="0" err="1"/>
              <a:t>diatas</a:t>
            </a:r>
            <a:r>
              <a:rPr lang="id-ID" sz="2000" dirty="0"/>
              <a:t> dan </a:t>
            </a:r>
            <a:r>
              <a:rPr lang="id-ID" sz="2000" dirty="0" err="1"/>
              <a:t>dibawah</a:t>
            </a:r>
            <a:r>
              <a:rPr lang="id-ID" sz="2000" dirty="0"/>
              <a:t> gambar. </a:t>
            </a:r>
          </a:p>
          <a:p>
            <a:r>
              <a:rPr lang="id-ID" sz="2000" dirty="0"/>
              <a:t>Setiap gambar harus mempunyai </a:t>
            </a:r>
            <a:r>
              <a:rPr lang="id-ID" sz="2000" dirty="0" err="1"/>
              <a:t>nomer</a:t>
            </a:r>
            <a:r>
              <a:rPr lang="id-ID" sz="2000" dirty="0"/>
              <a:t> identitas gambar dan diiringi dengan keterangan gambar, yang dituliskan rata tengah dan tebal. </a:t>
            </a:r>
          </a:p>
          <a:p>
            <a:r>
              <a:rPr lang="id-ID" sz="2000" dirty="0" err="1"/>
              <a:t>Nomer</a:t>
            </a:r>
            <a:r>
              <a:rPr lang="id-ID" sz="2000" dirty="0"/>
              <a:t> identitas dan keterangan gambar dituliskan pada 1 (satu) baris </a:t>
            </a:r>
            <a:r>
              <a:rPr lang="id-ID" sz="2000" dirty="0" err="1"/>
              <a:t>dibawah</a:t>
            </a:r>
            <a:r>
              <a:rPr lang="id-ID" sz="2000" dirty="0"/>
              <a:t> gambar. </a:t>
            </a:r>
          </a:p>
          <a:p>
            <a:r>
              <a:rPr lang="id-ID" sz="2000" dirty="0" err="1"/>
              <a:t>Nomer</a:t>
            </a:r>
            <a:r>
              <a:rPr lang="id-ID" sz="2000" dirty="0"/>
              <a:t> identitas terdiri dari </a:t>
            </a:r>
            <a:r>
              <a:rPr lang="id-ID" sz="2000" dirty="0" err="1"/>
              <a:t>nomer</a:t>
            </a:r>
            <a:r>
              <a:rPr lang="id-ID" sz="2000" dirty="0"/>
              <a:t> bab dan </a:t>
            </a:r>
            <a:r>
              <a:rPr lang="id-ID" sz="2000" dirty="0" err="1"/>
              <a:t>nomer</a:t>
            </a:r>
            <a:r>
              <a:rPr lang="id-ID" sz="2000" dirty="0"/>
              <a:t> urutan gambar pada bab tersebut. </a:t>
            </a:r>
          </a:p>
          <a:p>
            <a:r>
              <a:rPr lang="id-ID" sz="2000" dirty="0"/>
              <a:t>Setiap gambar harus dirujuk dan dibahas pada pembahasan dalam paragraf</a:t>
            </a:r>
            <a:endParaRPr lang="en-US" sz="2000" dirty="0"/>
          </a:p>
          <a:p>
            <a:r>
              <a:rPr lang="en-US" sz="2000" dirty="0"/>
              <a:t>Gambar </a:t>
            </a:r>
            <a:r>
              <a:rPr lang="en-US" sz="2000" dirty="0" err="1"/>
              <a:t>maksimal</a:t>
            </a:r>
            <a:r>
              <a:rPr lang="en-US" sz="2000" dirty="0"/>
              <a:t> 1 </a:t>
            </a:r>
            <a:r>
              <a:rPr lang="en-US" sz="2000" dirty="0" err="1"/>
              <a:t>halaman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280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95D7F-7107-4439-862F-8C16FD7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32" y="1114425"/>
            <a:ext cx="58769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2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E3ED-612C-4F09-BBAC-A8973313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Penulisan Tabel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B5A2-2818-4239-99CB-03BA5783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759132"/>
            <a:ext cx="9757954" cy="4525963"/>
          </a:xfrm>
        </p:spPr>
        <p:txBody>
          <a:bodyPr>
            <a:normAutofit lnSpcReduction="10000"/>
          </a:bodyPr>
          <a:lstStyle/>
          <a:p>
            <a:r>
              <a:rPr lang="id-ID" sz="2000" dirty="0"/>
              <a:t>Tabel diletakkan rata tengah, dengan menyisakan 1 (satu) baris kosong </a:t>
            </a:r>
            <a:r>
              <a:rPr lang="id-ID" sz="2000" dirty="0" err="1"/>
              <a:t>diatas</a:t>
            </a:r>
            <a:r>
              <a:rPr lang="id-ID" sz="2000" dirty="0"/>
              <a:t> dan </a:t>
            </a:r>
            <a:r>
              <a:rPr lang="id-ID" sz="2000" dirty="0" err="1"/>
              <a:t>dibawah</a:t>
            </a:r>
            <a:r>
              <a:rPr lang="id-ID" sz="2000" dirty="0"/>
              <a:t> tabel. </a:t>
            </a:r>
          </a:p>
          <a:p>
            <a:r>
              <a:rPr lang="id-ID" sz="2000" dirty="0"/>
              <a:t>Setiap tabel harus mempunyai </a:t>
            </a:r>
            <a:r>
              <a:rPr lang="id-ID" sz="2000" dirty="0" err="1"/>
              <a:t>nomer</a:t>
            </a:r>
            <a:r>
              <a:rPr lang="id-ID" sz="2000" dirty="0"/>
              <a:t> identitas tabel dan diiringi dengan keterangan tabel, yang dituliskan rata tengah dan tebal. </a:t>
            </a:r>
            <a:r>
              <a:rPr lang="id-ID" sz="2000" dirty="0" err="1"/>
              <a:t>Nomer</a:t>
            </a:r>
            <a:r>
              <a:rPr lang="id-ID" sz="2000" dirty="0"/>
              <a:t> identitas dan keterangan tabel dituliskan pada 1 (satu) baris </a:t>
            </a:r>
            <a:r>
              <a:rPr lang="id-ID" sz="2000" dirty="0" err="1"/>
              <a:t>dibawah</a:t>
            </a:r>
            <a:r>
              <a:rPr lang="id-ID" sz="2000" dirty="0"/>
              <a:t> tabel. </a:t>
            </a:r>
            <a:r>
              <a:rPr lang="id-ID" sz="2000" dirty="0" err="1"/>
              <a:t>Nomer</a:t>
            </a:r>
            <a:r>
              <a:rPr lang="id-ID" sz="2000" dirty="0"/>
              <a:t> identitas terdiri dari </a:t>
            </a:r>
            <a:r>
              <a:rPr lang="id-ID" sz="2000" dirty="0" err="1"/>
              <a:t>nomer</a:t>
            </a:r>
            <a:r>
              <a:rPr lang="id-ID" sz="2000" dirty="0"/>
              <a:t> bab dan </a:t>
            </a:r>
            <a:r>
              <a:rPr lang="id-ID" sz="2000" dirty="0" err="1"/>
              <a:t>nomer</a:t>
            </a:r>
            <a:r>
              <a:rPr lang="id-ID" sz="2000" dirty="0"/>
              <a:t> urutan tabel pada bab tersebut. </a:t>
            </a:r>
          </a:p>
          <a:p>
            <a:r>
              <a:rPr lang="id-ID" sz="2000" dirty="0"/>
              <a:t>Setiap tabel harus dirujuk dan dibahas pada pembahasan dalam paragraf, seperti kalimat berikut. </a:t>
            </a:r>
          </a:p>
          <a:p>
            <a:r>
              <a:rPr lang="id-ID" sz="2000" dirty="0"/>
              <a:t>Judul pada tabel dapat dituliskan rata tengah, tebal dan berlatar-belakang agak gelap. </a:t>
            </a:r>
          </a:p>
          <a:p>
            <a:r>
              <a:rPr lang="id-ID" sz="2000" dirty="0"/>
              <a:t>Satu tabel tidak boleh melebihi dari 1 (satu) halaman. Jika isi tabel terlalu banyak lebih dari 1 (satu) halaman, penulis dapat memecah tabel dan memberikan identitas tabel yang berbeda.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4142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0775B-4125-4299-A9C5-B821CDA5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88" y="1442575"/>
            <a:ext cx="62388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1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F4B16-495A-4CCC-AF37-3824BC425B8A}"/>
              </a:ext>
            </a:extLst>
          </p:cNvPr>
          <p:cNvSpPr/>
          <p:nvPr/>
        </p:nvSpPr>
        <p:spPr>
          <a:xfrm>
            <a:off x="2598127" y="818053"/>
            <a:ext cx="914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Internal Storage 3">
            <a:extLst>
              <a:ext uri="{FF2B5EF4-FFF2-40B4-BE49-F238E27FC236}">
                <a16:creationId xmlns:a16="http://schemas.microsoft.com/office/drawing/2014/main" id="{91B7FC9A-205B-4E18-8513-7DD8BBD4FB11}"/>
              </a:ext>
            </a:extLst>
          </p:cNvPr>
          <p:cNvSpPr/>
          <p:nvPr/>
        </p:nvSpPr>
        <p:spPr>
          <a:xfrm>
            <a:off x="2750527" y="894253"/>
            <a:ext cx="990600" cy="685800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2E70-881A-4AE3-8B6E-355B2636A8B7}"/>
              </a:ext>
            </a:extLst>
          </p:cNvPr>
          <p:cNvSpPr/>
          <p:nvPr/>
        </p:nvSpPr>
        <p:spPr>
          <a:xfrm>
            <a:off x="2584203" y="3846635"/>
            <a:ext cx="914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Internal Storage 5">
            <a:extLst>
              <a:ext uri="{FF2B5EF4-FFF2-40B4-BE49-F238E27FC236}">
                <a16:creationId xmlns:a16="http://schemas.microsoft.com/office/drawing/2014/main" id="{B4FE4E3F-59D1-42B3-BFF6-395858091481}"/>
              </a:ext>
            </a:extLst>
          </p:cNvPr>
          <p:cNvSpPr/>
          <p:nvPr/>
        </p:nvSpPr>
        <p:spPr>
          <a:xfrm rot="16200000">
            <a:off x="2546103" y="4119197"/>
            <a:ext cx="990600" cy="685800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35679-6E8B-4A45-B6ED-34890C169148}"/>
              </a:ext>
            </a:extLst>
          </p:cNvPr>
          <p:cNvSpPr/>
          <p:nvPr/>
        </p:nvSpPr>
        <p:spPr>
          <a:xfrm>
            <a:off x="4454220" y="818053"/>
            <a:ext cx="914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Internal Storage 7">
            <a:extLst>
              <a:ext uri="{FF2B5EF4-FFF2-40B4-BE49-F238E27FC236}">
                <a16:creationId xmlns:a16="http://schemas.microsoft.com/office/drawing/2014/main" id="{7AAD413B-5FBE-4F81-ADFA-C135E398B39E}"/>
              </a:ext>
            </a:extLst>
          </p:cNvPr>
          <p:cNvSpPr/>
          <p:nvPr/>
        </p:nvSpPr>
        <p:spPr>
          <a:xfrm>
            <a:off x="4606620" y="894253"/>
            <a:ext cx="641838" cy="1371600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F79A1-FE58-4E3B-AE2B-AA416DE728D6}"/>
              </a:ext>
            </a:extLst>
          </p:cNvPr>
          <p:cNvSpPr/>
          <p:nvPr/>
        </p:nvSpPr>
        <p:spPr>
          <a:xfrm>
            <a:off x="6313243" y="844430"/>
            <a:ext cx="914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Internal Storage 15">
            <a:extLst>
              <a:ext uri="{FF2B5EF4-FFF2-40B4-BE49-F238E27FC236}">
                <a16:creationId xmlns:a16="http://schemas.microsoft.com/office/drawing/2014/main" id="{7B60B42C-C9AA-448A-8A1C-DC329D201918}"/>
              </a:ext>
            </a:extLst>
          </p:cNvPr>
          <p:cNvSpPr/>
          <p:nvPr/>
        </p:nvSpPr>
        <p:spPr>
          <a:xfrm>
            <a:off x="6465643" y="920630"/>
            <a:ext cx="990600" cy="1371600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35D7D4-B03D-4090-8190-E26DAE35B757}"/>
              </a:ext>
            </a:extLst>
          </p:cNvPr>
          <p:cNvSpPr/>
          <p:nvPr/>
        </p:nvSpPr>
        <p:spPr>
          <a:xfrm>
            <a:off x="4320686" y="3858360"/>
            <a:ext cx="914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Internal Storage 17">
            <a:extLst>
              <a:ext uri="{FF2B5EF4-FFF2-40B4-BE49-F238E27FC236}">
                <a16:creationId xmlns:a16="http://schemas.microsoft.com/office/drawing/2014/main" id="{C118E5EA-10E3-4EFE-BFB7-3B1A97F7E4E6}"/>
              </a:ext>
            </a:extLst>
          </p:cNvPr>
          <p:cNvSpPr/>
          <p:nvPr/>
        </p:nvSpPr>
        <p:spPr>
          <a:xfrm>
            <a:off x="4473086" y="3972660"/>
            <a:ext cx="685800" cy="460131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Internal Storage 18">
            <a:extLst>
              <a:ext uri="{FF2B5EF4-FFF2-40B4-BE49-F238E27FC236}">
                <a16:creationId xmlns:a16="http://schemas.microsoft.com/office/drawing/2014/main" id="{077CC2BC-A247-4C18-BB9B-61708361F44A}"/>
              </a:ext>
            </a:extLst>
          </p:cNvPr>
          <p:cNvSpPr/>
          <p:nvPr/>
        </p:nvSpPr>
        <p:spPr>
          <a:xfrm>
            <a:off x="4484809" y="4528041"/>
            <a:ext cx="674077" cy="460131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BCB3A4-263B-4B3D-B368-01F74BB17194}"/>
              </a:ext>
            </a:extLst>
          </p:cNvPr>
          <p:cNvSpPr/>
          <p:nvPr/>
        </p:nvSpPr>
        <p:spPr>
          <a:xfrm>
            <a:off x="6277713" y="3675185"/>
            <a:ext cx="1263157" cy="1638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Internal Storage 20">
            <a:extLst>
              <a:ext uri="{FF2B5EF4-FFF2-40B4-BE49-F238E27FC236}">
                <a16:creationId xmlns:a16="http://schemas.microsoft.com/office/drawing/2014/main" id="{67EB4AE9-2C27-4476-92EE-0B9EC65DE471}"/>
              </a:ext>
            </a:extLst>
          </p:cNvPr>
          <p:cNvSpPr/>
          <p:nvPr/>
        </p:nvSpPr>
        <p:spPr>
          <a:xfrm>
            <a:off x="6403736" y="3770435"/>
            <a:ext cx="990600" cy="1371600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DC7224-09D9-49C4-8A1C-6EFBB5FF0016}"/>
              </a:ext>
            </a:extLst>
          </p:cNvPr>
          <p:cNvCxnSpPr>
            <a:cxnSpLocks/>
          </p:cNvCxnSpPr>
          <p:nvPr/>
        </p:nvCxnSpPr>
        <p:spPr>
          <a:xfrm flipH="1">
            <a:off x="7192114" y="3673721"/>
            <a:ext cx="2931" cy="129686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DBDEF1-E47C-43BE-9A1A-5247A9A0D7A5}"/>
              </a:ext>
            </a:extLst>
          </p:cNvPr>
          <p:cNvCxnSpPr>
            <a:cxnSpLocks/>
          </p:cNvCxnSpPr>
          <p:nvPr/>
        </p:nvCxnSpPr>
        <p:spPr>
          <a:xfrm>
            <a:off x="6274783" y="4970585"/>
            <a:ext cx="91733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D105A1B-64CA-4851-96C3-53EBF5A43299}"/>
              </a:ext>
            </a:extLst>
          </p:cNvPr>
          <p:cNvSpPr/>
          <p:nvPr/>
        </p:nvSpPr>
        <p:spPr>
          <a:xfrm>
            <a:off x="8436219" y="970454"/>
            <a:ext cx="914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Internal Storage 28">
            <a:extLst>
              <a:ext uri="{FF2B5EF4-FFF2-40B4-BE49-F238E27FC236}">
                <a16:creationId xmlns:a16="http://schemas.microsoft.com/office/drawing/2014/main" id="{6584A4B7-9461-4766-9014-91348D3FD182}"/>
              </a:ext>
            </a:extLst>
          </p:cNvPr>
          <p:cNvSpPr/>
          <p:nvPr/>
        </p:nvSpPr>
        <p:spPr>
          <a:xfrm rot="16200000">
            <a:off x="8371743" y="891323"/>
            <a:ext cx="1392114" cy="1028700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D03A59-731B-4D1A-A6E4-C3341600FF4F}"/>
              </a:ext>
            </a:extLst>
          </p:cNvPr>
          <p:cNvSpPr/>
          <p:nvPr/>
        </p:nvSpPr>
        <p:spPr>
          <a:xfrm>
            <a:off x="8430358" y="3708891"/>
            <a:ext cx="1263157" cy="1638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Internal Storage 32">
            <a:extLst>
              <a:ext uri="{FF2B5EF4-FFF2-40B4-BE49-F238E27FC236}">
                <a16:creationId xmlns:a16="http://schemas.microsoft.com/office/drawing/2014/main" id="{F9B8EA15-8977-4C2E-986D-495610BCCB2E}"/>
              </a:ext>
            </a:extLst>
          </p:cNvPr>
          <p:cNvSpPr/>
          <p:nvPr/>
        </p:nvSpPr>
        <p:spPr>
          <a:xfrm rot="16200000">
            <a:off x="8368812" y="4013690"/>
            <a:ext cx="1392114" cy="1028700"/>
          </a:xfrm>
          <a:prstGeom prst="flowChartInternalStorag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DA39F2-FEA7-4BFF-AF50-18CB1F0F9C0D}"/>
              </a:ext>
            </a:extLst>
          </p:cNvPr>
          <p:cNvCxnSpPr>
            <a:cxnSpLocks/>
          </p:cNvCxnSpPr>
          <p:nvPr/>
        </p:nvCxnSpPr>
        <p:spPr>
          <a:xfrm>
            <a:off x="8430358" y="4053987"/>
            <a:ext cx="91733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3873AA-4AF8-472E-9FE0-A7EE77419FDE}"/>
              </a:ext>
            </a:extLst>
          </p:cNvPr>
          <p:cNvCxnSpPr>
            <a:cxnSpLocks/>
          </p:cNvCxnSpPr>
          <p:nvPr/>
        </p:nvCxnSpPr>
        <p:spPr>
          <a:xfrm flipH="1">
            <a:off x="9341827" y="4034940"/>
            <a:ext cx="2931" cy="129686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D93BF6-4E80-4C19-9D05-27379D0B9CCC}"/>
              </a:ext>
            </a:extLst>
          </p:cNvPr>
          <p:cNvCxnSpPr>
            <a:cxnSpLocks/>
          </p:cNvCxnSpPr>
          <p:nvPr/>
        </p:nvCxnSpPr>
        <p:spPr>
          <a:xfrm>
            <a:off x="2971800" y="2362200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3D52E1-DECB-40F9-B930-72E628E81B87}"/>
              </a:ext>
            </a:extLst>
          </p:cNvPr>
          <p:cNvCxnSpPr>
            <a:cxnSpLocks/>
          </p:cNvCxnSpPr>
          <p:nvPr/>
        </p:nvCxnSpPr>
        <p:spPr>
          <a:xfrm>
            <a:off x="3352800" y="2359638"/>
            <a:ext cx="1253820" cy="1221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E9BAFD-5CD5-4BBD-99C4-E71B26386B55}"/>
              </a:ext>
            </a:extLst>
          </p:cNvPr>
          <p:cNvCxnSpPr>
            <a:cxnSpLocks/>
          </p:cNvCxnSpPr>
          <p:nvPr/>
        </p:nvCxnSpPr>
        <p:spPr>
          <a:xfrm>
            <a:off x="4876800" y="2438400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2F8EDBB-48FF-4B88-954E-B9FAD5923003}"/>
              </a:ext>
            </a:extLst>
          </p:cNvPr>
          <p:cNvCxnSpPr>
            <a:cxnSpLocks/>
          </p:cNvCxnSpPr>
          <p:nvPr/>
        </p:nvCxnSpPr>
        <p:spPr>
          <a:xfrm>
            <a:off x="7010400" y="2438400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5C78B51-0538-43D6-BAA5-72544A21AC2B}"/>
              </a:ext>
            </a:extLst>
          </p:cNvPr>
          <p:cNvCxnSpPr>
            <a:cxnSpLocks/>
          </p:cNvCxnSpPr>
          <p:nvPr/>
        </p:nvCxnSpPr>
        <p:spPr>
          <a:xfrm>
            <a:off x="8991600" y="2514600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F36992-9FB6-46D8-99C0-D70466F2DFF3}"/>
              </a:ext>
            </a:extLst>
          </p:cNvPr>
          <p:cNvCxnSpPr>
            <a:cxnSpLocks/>
          </p:cNvCxnSpPr>
          <p:nvPr/>
        </p:nvCxnSpPr>
        <p:spPr>
          <a:xfrm flipH="1">
            <a:off x="5105401" y="2429060"/>
            <a:ext cx="1207843" cy="1152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CE12908-6044-48CF-B082-FA6DEDCAD40C}"/>
              </a:ext>
            </a:extLst>
          </p:cNvPr>
          <p:cNvCxnSpPr>
            <a:cxnSpLocks/>
          </p:cNvCxnSpPr>
          <p:nvPr/>
        </p:nvCxnSpPr>
        <p:spPr>
          <a:xfrm flipH="1">
            <a:off x="5375581" y="2431444"/>
            <a:ext cx="3112478" cy="1149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7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592C-842A-44C4-9AE4-CA4DDC1F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Penulisan Rumus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F277-191D-4CC8-B49F-9992EBD4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519" y="190500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id-ID" sz="2400" dirty="0"/>
              <a:t>Penulisan persamaan diletakkan pada baris sendiri rata kiri yang dengan inde</a:t>
            </a:r>
            <a:r>
              <a:rPr lang="en-US" sz="2400" dirty="0"/>
              <a:t>n</a:t>
            </a:r>
            <a:r>
              <a:rPr lang="id-ID" sz="2400" dirty="0"/>
              <a:t>tasi agak masuk ke dalam, dengan menyisakan 1 (satu) baris kosong diatas dan dibawah gambar. </a:t>
            </a:r>
          </a:p>
          <a:p>
            <a:r>
              <a:rPr lang="id-ID" sz="2400" dirty="0"/>
              <a:t>Setiap persamaan harus mempunyai </a:t>
            </a:r>
            <a:r>
              <a:rPr lang="id-ID" sz="2400" dirty="0" err="1"/>
              <a:t>nomer</a:t>
            </a:r>
            <a:r>
              <a:rPr lang="id-ID" sz="2400" dirty="0"/>
              <a:t> identitas persamaan yang dituliskan rata kanan dan tebal. </a:t>
            </a:r>
          </a:p>
          <a:p>
            <a:r>
              <a:rPr lang="id-ID" sz="2400" dirty="0"/>
              <a:t>Setiap persamaan harus dirujuk dan dibahas pada pembahasan dalam paragraf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885EC-9AE8-4649-8D8E-33088CBE2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5029201"/>
            <a:ext cx="7053263" cy="7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66C7-0A2C-41F5-A7B4-EA84D2CA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Eksperimen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CB5DC-FFC4-40DB-AFD0-FA6BB585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Ujicoba</a:t>
            </a:r>
            <a:r>
              <a:rPr lang="en-GB" sz="2800" dirty="0"/>
              <a:t> </a:t>
            </a:r>
            <a:r>
              <a:rPr lang="en-GB" sz="2800" dirty="0" err="1"/>
              <a:t>terhadap</a:t>
            </a:r>
            <a:r>
              <a:rPr lang="en-GB" sz="2800" dirty="0"/>
              <a:t> model, </a:t>
            </a:r>
            <a:r>
              <a:rPr lang="en-GB" sz="2800" dirty="0" err="1"/>
              <a:t>metode</a:t>
            </a:r>
            <a:r>
              <a:rPr lang="en-GB" sz="2800" dirty="0"/>
              <a:t>,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pendekatan</a:t>
            </a:r>
            <a:r>
              <a:rPr lang="en-GB" sz="2800" dirty="0"/>
              <a:t> yang </a:t>
            </a:r>
            <a:r>
              <a:rPr lang="en-GB" sz="2800" dirty="0" err="1"/>
              <a:t>digunakan</a:t>
            </a:r>
            <a:endParaRPr lang="en-GB" sz="2800" dirty="0"/>
          </a:p>
          <a:p>
            <a:r>
              <a:rPr lang="en-GB" sz="2800" dirty="0" err="1"/>
              <a:t>Sifatnya</a:t>
            </a:r>
            <a:r>
              <a:rPr lang="en-GB" sz="2800" dirty="0"/>
              <a:t> </a:t>
            </a:r>
            <a:r>
              <a:rPr lang="en-GB" sz="2800" dirty="0" err="1"/>
              <a:t>spesifik</a:t>
            </a:r>
            <a:r>
              <a:rPr lang="en-GB" sz="2800" dirty="0"/>
              <a:t>, </a:t>
            </a:r>
            <a:r>
              <a:rPr lang="en-GB" sz="2800" dirty="0" err="1"/>
              <a:t>berisi</a:t>
            </a:r>
            <a:r>
              <a:rPr lang="en-GB" sz="2800" dirty="0"/>
              <a:t> :</a:t>
            </a:r>
          </a:p>
          <a:p>
            <a:pPr lvl="1"/>
            <a:r>
              <a:rPr lang="en-GB" sz="2400" dirty="0" err="1"/>
              <a:t>Uji</a:t>
            </a:r>
            <a:r>
              <a:rPr lang="en-GB" sz="2400" dirty="0"/>
              <a:t> </a:t>
            </a:r>
            <a:r>
              <a:rPr lang="en-GB" sz="2400" dirty="0" err="1"/>
              <a:t>coba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terstruktur</a:t>
            </a:r>
            <a:r>
              <a:rPr lang="en-GB" sz="2400" dirty="0"/>
              <a:t> </a:t>
            </a:r>
            <a:r>
              <a:rPr lang="en-GB" sz="2400" dirty="0" err="1"/>
              <a:t>sesuai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tujuan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Parameter </a:t>
            </a:r>
            <a:r>
              <a:rPr lang="en-GB" sz="2400" dirty="0" err="1"/>
              <a:t>ujicoba</a:t>
            </a:r>
            <a:r>
              <a:rPr lang="en-GB" sz="2400" dirty="0"/>
              <a:t> yang </a:t>
            </a:r>
            <a:r>
              <a:rPr lang="en-GB" sz="2400" dirty="0" err="1"/>
              <a:t>digunakan</a:t>
            </a:r>
            <a:endParaRPr lang="en-GB" sz="2400" dirty="0"/>
          </a:p>
          <a:p>
            <a:pPr lvl="1"/>
            <a:r>
              <a:rPr lang="en-GB" sz="2400" dirty="0" err="1"/>
              <a:t>Karakteristik</a:t>
            </a:r>
            <a:r>
              <a:rPr lang="en-GB" sz="2400" dirty="0"/>
              <a:t> dataset yang </a:t>
            </a:r>
            <a:r>
              <a:rPr lang="en-GB" sz="2400" dirty="0" err="1"/>
              <a:t>digunakan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ujicoba</a:t>
            </a:r>
            <a:endParaRPr lang="en-GB" sz="2400" dirty="0"/>
          </a:p>
          <a:p>
            <a:pPr lvl="1"/>
            <a:r>
              <a:rPr lang="en-GB" sz="2400" dirty="0" err="1"/>
              <a:t>Spesifikasi</a:t>
            </a:r>
            <a:r>
              <a:rPr lang="en-GB" sz="2400" dirty="0"/>
              <a:t> hardware yang </a:t>
            </a:r>
            <a:r>
              <a:rPr lang="en-GB" sz="2400" dirty="0" err="1"/>
              <a:t>digunakan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099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26BC-A725-4AB0-AB42-2B2BFE11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Pembahasan pada Eksperimen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DDE4-3878-4125-B51F-5BB8BA33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63" y="1861458"/>
            <a:ext cx="6400800" cy="4343400"/>
          </a:xfrm>
        </p:spPr>
        <p:txBody>
          <a:bodyPr>
            <a:normAutofit/>
          </a:bodyPr>
          <a:lstStyle/>
          <a:p>
            <a:r>
              <a:rPr lang="en-GB" sz="2400" dirty="0"/>
              <a:t>Parameter </a:t>
            </a:r>
            <a:r>
              <a:rPr lang="en-GB" sz="2400" dirty="0" err="1"/>
              <a:t>Eksperimen</a:t>
            </a:r>
            <a:endParaRPr lang="en-GB" sz="2400" dirty="0"/>
          </a:p>
          <a:p>
            <a:r>
              <a:rPr lang="en-GB" sz="2400" dirty="0" err="1"/>
              <a:t>Karakteristik</a:t>
            </a:r>
            <a:r>
              <a:rPr lang="en-GB" sz="2400" dirty="0"/>
              <a:t> Data</a:t>
            </a:r>
          </a:p>
          <a:p>
            <a:r>
              <a:rPr lang="en-GB" sz="2400" dirty="0" err="1"/>
              <a:t>Tempat</a:t>
            </a:r>
            <a:r>
              <a:rPr lang="en-GB" sz="2400" dirty="0"/>
              <a:t> </a:t>
            </a:r>
            <a:r>
              <a:rPr lang="en-GB" sz="2400" dirty="0" err="1"/>
              <a:t>Ujicoba</a:t>
            </a:r>
            <a:endParaRPr lang="en-GB" sz="2400" dirty="0"/>
          </a:p>
          <a:p>
            <a:r>
              <a:rPr lang="en-GB" sz="2400" dirty="0" err="1"/>
              <a:t>Waktu</a:t>
            </a:r>
            <a:r>
              <a:rPr lang="en-GB" sz="2400" dirty="0"/>
              <a:t> </a:t>
            </a:r>
            <a:r>
              <a:rPr lang="en-GB" sz="2400" dirty="0" err="1"/>
              <a:t>Ujicoba</a:t>
            </a:r>
            <a:endParaRPr lang="en-GB" sz="2400" dirty="0"/>
          </a:p>
          <a:p>
            <a:r>
              <a:rPr lang="en-GB" sz="2400" dirty="0" err="1"/>
              <a:t>Spesifikasi</a:t>
            </a:r>
            <a:r>
              <a:rPr lang="en-GB" sz="2400" dirty="0"/>
              <a:t> </a:t>
            </a:r>
            <a:r>
              <a:rPr lang="en-GB" sz="2400" dirty="0" err="1"/>
              <a:t>Peralatan</a:t>
            </a:r>
            <a:r>
              <a:rPr lang="en-GB" sz="2400" dirty="0"/>
              <a:t> </a:t>
            </a:r>
            <a:r>
              <a:rPr lang="en-GB" sz="2400" dirty="0" err="1"/>
              <a:t>Ujicoba</a:t>
            </a:r>
            <a:endParaRPr lang="en-GB" sz="2400" dirty="0"/>
          </a:p>
          <a:p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Eksperimen</a:t>
            </a:r>
            <a:endParaRPr lang="en-GB" sz="2400" dirty="0"/>
          </a:p>
          <a:p>
            <a:r>
              <a:rPr lang="en-GB" sz="2400" dirty="0" err="1"/>
              <a:t>Analisis</a:t>
            </a:r>
            <a:r>
              <a:rPr lang="en-GB" sz="2400" dirty="0"/>
              <a:t> </a:t>
            </a:r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Eksperimen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955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247B-EB87-41C9-97B6-77086984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Kinerja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B069-7084-4FD6-84DA-1EA04D17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01922" cy="435133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err="1"/>
              <a:t>Penjelasan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eksperimen</a:t>
            </a:r>
            <a:endParaRPr lang="en-GB" sz="2400" dirty="0"/>
          </a:p>
          <a:p>
            <a:r>
              <a:rPr lang="en-GB" sz="2400" dirty="0"/>
              <a:t>Analisa </a:t>
            </a:r>
            <a:r>
              <a:rPr lang="en-GB" sz="2400" dirty="0" err="1"/>
              <a:t>kinerja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membahas</a:t>
            </a:r>
            <a:r>
              <a:rPr lang="en-GB" sz="2400" dirty="0"/>
              <a:t> </a:t>
            </a:r>
            <a:r>
              <a:rPr lang="en-GB" sz="2400" dirty="0" err="1"/>
              <a:t>apakah</a:t>
            </a:r>
            <a:r>
              <a:rPr lang="en-GB" sz="2400" dirty="0"/>
              <a:t> </a:t>
            </a:r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sesuai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tujuan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endParaRPr lang="en-GB" sz="2400" dirty="0"/>
          </a:p>
          <a:p>
            <a:r>
              <a:rPr lang="en-GB" sz="2400" dirty="0" err="1"/>
              <a:t>Pembahasan</a:t>
            </a:r>
            <a:r>
              <a:rPr lang="en-GB" sz="2400" dirty="0"/>
              <a:t> </a:t>
            </a:r>
            <a:r>
              <a:rPr lang="en-GB" sz="2400" dirty="0" err="1"/>
              <a:t>kinerja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berdasarkan</a:t>
            </a:r>
            <a:r>
              <a:rPr lang="en-GB" sz="2400" dirty="0"/>
              <a:t> </a:t>
            </a:r>
            <a:r>
              <a:rPr lang="en-GB" sz="2400" dirty="0" err="1"/>
              <a:t>fakta</a:t>
            </a:r>
            <a:r>
              <a:rPr lang="en-GB" sz="2400" dirty="0"/>
              <a:t> (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boleh</a:t>
            </a:r>
            <a:r>
              <a:rPr lang="en-GB" sz="2400" dirty="0"/>
              <a:t> </a:t>
            </a:r>
            <a:r>
              <a:rPr lang="en-GB" sz="2400" dirty="0" err="1"/>
              <a:t>mengandung</a:t>
            </a:r>
            <a:r>
              <a:rPr lang="en-GB" sz="2400" dirty="0"/>
              <a:t> </a:t>
            </a:r>
            <a:r>
              <a:rPr lang="en-GB" sz="2400" dirty="0" err="1"/>
              <a:t>spekulasi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terpadu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dipecah-pecah</a:t>
            </a:r>
            <a:r>
              <a:rPr lang="en-GB" sz="2400" dirty="0"/>
              <a:t> </a:t>
            </a:r>
            <a:r>
              <a:rPr lang="en-GB" sz="2400" dirty="0" err="1"/>
              <a:t>menjadi</a:t>
            </a:r>
            <a:r>
              <a:rPr lang="en-GB" sz="2400" dirty="0"/>
              <a:t> </a:t>
            </a:r>
            <a:r>
              <a:rPr lang="en-GB" sz="2400" dirty="0" err="1"/>
              <a:t>subjudul-subjudul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disajikan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bentuk</a:t>
            </a:r>
            <a:r>
              <a:rPr lang="en-GB" sz="2400" dirty="0"/>
              <a:t> </a:t>
            </a:r>
            <a:r>
              <a:rPr lang="en-GB" sz="2400" dirty="0" err="1"/>
              <a:t>teks</a:t>
            </a:r>
            <a:r>
              <a:rPr lang="en-GB" sz="2400" dirty="0"/>
              <a:t>, </a:t>
            </a:r>
            <a:r>
              <a:rPr lang="en-GB" sz="2400" dirty="0" err="1"/>
              <a:t>gambar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tabel</a:t>
            </a:r>
            <a:r>
              <a:rPr lang="en-GB" sz="2400" dirty="0"/>
              <a:t> data yang </a:t>
            </a:r>
            <a:r>
              <a:rPr lang="en-GB" sz="2400" dirty="0" err="1"/>
              <a:t>telah</a:t>
            </a:r>
            <a:r>
              <a:rPr lang="en-GB" sz="2400" dirty="0"/>
              <a:t> </a:t>
            </a:r>
            <a:r>
              <a:rPr lang="en-GB" sz="2400" dirty="0" err="1"/>
              <a:t>diolah</a:t>
            </a:r>
            <a:endParaRPr lang="en-GB" sz="2400" dirty="0"/>
          </a:p>
          <a:p>
            <a:r>
              <a:rPr lang="en-GB" sz="2400" dirty="0" err="1"/>
              <a:t>Semua</a:t>
            </a:r>
            <a:r>
              <a:rPr lang="en-GB" sz="2400" dirty="0"/>
              <a:t> </a:t>
            </a:r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disertai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pembahasan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mendapatkan</a:t>
            </a:r>
            <a:r>
              <a:rPr lang="en-GB" sz="2400" dirty="0"/>
              <a:t> </a:t>
            </a:r>
            <a:r>
              <a:rPr lang="en-GB" sz="2400" dirty="0" err="1"/>
              <a:t>kesimpulan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206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7103-1356-41C1-BF5A-94B8BAC1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Penutup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D314-DCE6-4AD3-8D96-8B7B6EB77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19042" cy="4351337"/>
          </a:xfrm>
        </p:spPr>
        <p:txBody>
          <a:bodyPr>
            <a:normAutofit/>
          </a:bodyPr>
          <a:lstStyle/>
          <a:p>
            <a:r>
              <a:rPr lang="en-GB" sz="2400" dirty="0" err="1"/>
              <a:t>Berisi</a:t>
            </a:r>
            <a:r>
              <a:rPr lang="en-GB" sz="2400" dirty="0"/>
              <a:t> </a:t>
            </a:r>
            <a:r>
              <a:rPr lang="en-GB" sz="2400" dirty="0" err="1"/>
              <a:t>ringkasan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permasalahan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pendekatan</a:t>
            </a:r>
            <a:r>
              <a:rPr lang="en-GB" sz="2400" dirty="0"/>
              <a:t> yang </a:t>
            </a:r>
            <a:r>
              <a:rPr lang="en-GB" sz="2400" dirty="0" err="1"/>
              <a:t>diajukan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penyelesaian</a:t>
            </a:r>
            <a:r>
              <a:rPr lang="id-ID" sz="2400" dirty="0"/>
              <a:t> </a:t>
            </a:r>
            <a:r>
              <a:rPr lang="en-GB" sz="2400" dirty="0" err="1"/>
              <a:t>masalah</a:t>
            </a:r>
            <a:endParaRPr lang="en-GB" sz="2400" dirty="0"/>
          </a:p>
          <a:p>
            <a:r>
              <a:rPr lang="en-GB" sz="2400" dirty="0" err="1"/>
              <a:t>Perlu</a:t>
            </a:r>
            <a:r>
              <a:rPr lang="en-GB" sz="2400" dirty="0"/>
              <a:t> </a:t>
            </a:r>
            <a:r>
              <a:rPr lang="en-GB" sz="2400" dirty="0" err="1"/>
              <a:t>menegaskan</a:t>
            </a:r>
            <a:r>
              <a:rPr lang="en-GB" sz="2400" dirty="0"/>
              <a:t> </a:t>
            </a:r>
            <a:r>
              <a:rPr lang="en-GB" sz="2400" dirty="0" err="1"/>
              <a:t>pokok-pokok</a:t>
            </a:r>
            <a:r>
              <a:rPr lang="en-GB" sz="2400" dirty="0"/>
              <a:t> </a:t>
            </a:r>
            <a:r>
              <a:rPr lang="en-GB" sz="2400" dirty="0" err="1"/>
              <a:t>pikiran</a:t>
            </a:r>
            <a:r>
              <a:rPr lang="en-GB" sz="2400" dirty="0"/>
              <a:t> </a:t>
            </a:r>
            <a:r>
              <a:rPr lang="en-GB" sz="2400" dirty="0" err="1"/>
              <a:t>baru</a:t>
            </a:r>
            <a:r>
              <a:rPr lang="en-GB" sz="2400" dirty="0"/>
              <a:t> yang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esensi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temuan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endParaRPr lang="en-GB" sz="2400" dirty="0"/>
          </a:p>
          <a:p>
            <a:r>
              <a:rPr lang="en-GB" sz="2400" dirty="0" err="1"/>
              <a:t>Pernyataan</a:t>
            </a:r>
            <a:r>
              <a:rPr lang="en-GB" sz="2400" dirty="0"/>
              <a:t> </a:t>
            </a:r>
            <a:r>
              <a:rPr lang="en-GB" sz="2400" dirty="0" err="1"/>
              <a:t>tentang</a:t>
            </a:r>
            <a:r>
              <a:rPr lang="en-GB" sz="2400" dirty="0"/>
              <a:t> </a:t>
            </a:r>
            <a:r>
              <a:rPr lang="en-GB" sz="2400" dirty="0" err="1"/>
              <a:t>kontribusi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endParaRPr lang="en-GB" sz="2400" dirty="0"/>
          </a:p>
          <a:p>
            <a:r>
              <a:rPr lang="en-GB" sz="2400" dirty="0" err="1"/>
              <a:t>Memberikan</a:t>
            </a:r>
            <a:r>
              <a:rPr lang="en-GB" sz="2400" dirty="0"/>
              <a:t> saran-saran yang </a:t>
            </a:r>
            <a:r>
              <a:rPr lang="en-GB" sz="2400" dirty="0" err="1"/>
              <a:t>membangun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kelengkapan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perbaikan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yang </a:t>
            </a:r>
            <a:r>
              <a:rPr lang="en-GB" sz="2400" dirty="0" err="1"/>
              <a:t>dibuat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mengacu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kekurangan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</a:t>
            </a:r>
            <a:r>
              <a:rPr lang="en-GB" sz="2400" dirty="0" err="1"/>
              <a:t>itu</a:t>
            </a:r>
            <a:r>
              <a:rPr lang="en-GB" sz="2400" dirty="0"/>
              <a:t> </a:t>
            </a:r>
            <a:r>
              <a:rPr lang="en-GB" sz="2400" dirty="0" err="1"/>
              <a:t>sendiri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01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C91B-7B98-4379-ADC0-9C669C2D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Deskripsi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E681-CC81-42A2-BC50-44E387B1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Uraian pada bab ini meliputi model yang digunakan, rancangan </a:t>
            </a:r>
            <a:r>
              <a:rPr lang="en-US" sz="2000" dirty="0" err="1"/>
              <a:t>penelitian</a:t>
            </a:r>
            <a:r>
              <a:rPr lang="id-ID" sz="2000" dirty="0"/>
              <a:t>, variabel dalam </a:t>
            </a:r>
            <a:r>
              <a:rPr lang="en-US" sz="2000" dirty="0" err="1"/>
              <a:t>penelitian</a:t>
            </a:r>
            <a:r>
              <a:rPr lang="id-ID" sz="2000" dirty="0"/>
              <a:t>, teknik pengumpulan data dan analisis data. </a:t>
            </a:r>
          </a:p>
          <a:p>
            <a:r>
              <a:rPr lang="id-ID" sz="2000" dirty="0"/>
              <a:t>Awali pembahasan pada bab ini dengan penjelasan umum tentang solusi yang ditawarkan untuk menjawab Problem. </a:t>
            </a:r>
          </a:p>
          <a:p>
            <a:r>
              <a:rPr lang="id-ID" sz="2000" dirty="0"/>
              <a:t>Akan lebih mudah dicerna, apabila penjelasan ini disertai dengan diagram sistem secara </a:t>
            </a:r>
            <a:r>
              <a:rPr lang="id-ID" sz="2000" dirty="0" err="1"/>
              <a:t>high</a:t>
            </a:r>
            <a:r>
              <a:rPr lang="id-ID" sz="2000" dirty="0"/>
              <a:t>-level </a:t>
            </a:r>
            <a:r>
              <a:rPr lang="id-ID" sz="2000" dirty="0" err="1"/>
              <a:t>view</a:t>
            </a:r>
            <a:r>
              <a:rPr lang="id-ID" sz="2000" dirty="0"/>
              <a:t> sehingga pembaca mendapatkan gambaran menyeluruh tentang desain sistem untuk menyelesaikan Problem. </a:t>
            </a:r>
          </a:p>
          <a:p>
            <a:r>
              <a:rPr lang="id-ID" sz="2000" dirty="0"/>
              <a:t>Setelah itu, penulis dapat menguraikan desain sistem yang digunakan dalam </a:t>
            </a:r>
            <a:r>
              <a:rPr lang="en-US" sz="2000" dirty="0" err="1"/>
              <a:t>buku</a:t>
            </a:r>
            <a:r>
              <a:rPr lang="id-ID" sz="2000" dirty="0"/>
              <a:t> secara rinci.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4808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17FB-CE50-4FD6-8798-B74B0A04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Kesimpulan pada Penutup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C85B-D858-400F-A08D-F71E2DC9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05001"/>
            <a:ext cx="8948928" cy="4221163"/>
          </a:xfrm>
        </p:spPr>
        <p:txBody>
          <a:bodyPr>
            <a:normAutofit/>
          </a:bodyPr>
          <a:lstStyle/>
          <a:p>
            <a:r>
              <a:rPr lang="id-ID" sz="2800" dirty="0" err="1"/>
              <a:t>Disini</a:t>
            </a:r>
            <a:r>
              <a:rPr lang="id-ID" sz="2800" dirty="0"/>
              <a:t> berikan kesimpulan terhadap Problem dan tingkat urgensi, solusi yang penulis tawarkan, orisinalitas pada tesis ini, desain sistem, eksperimen dan kinerja sistem terhadap permasalahan.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365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E729-7C42-4A65-9AC8-CA346C38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Saran pada Penutup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E9D9-DA3A-4A3B-9FFE-878CA970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663" y="1981201"/>
            <a:ext cx="8826137" cy="4144963"/>
          </a:xfrm>
        </p:spPr>
        <p:txBody>
          <a:bodyPr>
            <a:normAutofit/>
          </a:bodyPr>
          <a:lstStyle/>
          <a:p>
            <a:r>
              <a:rPr lang="id-ID" sz="2400" dirty="0"/>
              <a:t>Solusi yang penulis tawarkan pasti mempunyai sisi-sisi keterbatasan. </a:t>
            </a:r>
          </a:p>
          <a:p>
            <a:r>
              <a:rPr lang="id-ID" sz="2400" dirty="0"/>
              <a:t>Berikanlah suatu saran terhadap keterbatasan tersebut untuk pengembangan dan peningkatan solusi dalam menjawab permasalahan.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602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D96A-39FB-4629-BB46-CD6DD718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Daftar Pustaka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2099-8950-4E99-9923-A8F4943B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45168" cy="435133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err="1"/>
              <a:t>Referensi</a:t>
            </a:r>
            <a:r>
              <a:rPr lang="en-GB" sz="2400" dirty="0"/>
              <a:t> yang </a:t>
            </a:r>
            <a:r>
              <a:rPr lang="en-GB" sz="2400" dirty="0" err="1"/>
              <a:t>digunakan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endParaRPr lang="en-GB" sz="2400" dirty="0"/>
          </a:p>
          <a:p>
            <a:r>
              <a:rPr lang="en-GB" sz="2400" dirty="0" err="1"/>
              <a:t>Masing-masing</a:t>
            </a:r>
            <a:r>
              <a:rPr lang="en-GB" sz="2400" dirty="0"/>
              <a:t> </a:t>
            </a:r>
            <a:r>
              <a:rPr lang="en-GB" sz="2400" dirty="0" err="1"/>
              <a:t>bentuk</a:t>
            </a:r>
            <a:r>
              <a:rPr lang="en-GB" sz="2400" dirty="0"/>
              <a:t> </a:t>
            </a:r>
            <a:r>
              <a:rPr lang="en-GB" sz="2400" dirty="0" err="1"/>
              <a:t>karya</a:t>
            </a:r>
            <a:r>
              <a:rPr lang="en-GB" sz="2400" dirty="0"/>
              <a:t> </a:t>
            </a:r>
            <a:r>
              <a:rPr lang="en-GB" sz="2400" dirty="0" err="1"/>
              <a:t>ilmiah</a:t>
            </a:r>
            <a:r>
              <a:rPr lang="en-GB" sz="2400" dirty="0"/>
              <a:t> </a:t>
            </a:r>
            <a:r>
              <a:rPr lang="en-GB" sz="2400" dirty="0" err="1"/>
              <a:t>memiliki</a:t>
            </a:r>
            <a:r>
              <a:rPr lang="en-GB" sz="2400" dirty="0"/>
              <a:t> </a:t>
            </a:r>
            <a:r>
              <a:rPr lang="en-GB" sz="2400" dirty="0" err="1"/>
              <a:t>ketentuan</a:t>
            </a:r>
            <a:r>
              <a:rPr lang="en-GB" sz="2400" dirty="0"/>
              <a:t> </a:t>
            </a:r>
            <a:r>
              <a:rPr lang="en-GB" sz="2400" dirty="0" err="1"/>
              <a:t>cara</a:t>
            </a:r>
            <a:r>
              <a:rPr lang="en-GB" sz="2400" dirty="0"/>
              <a:t> </a:t>
            </a:r>
            <a:r>
              <a:rPr lang="en-GB" sz="2400" dirty="0" err="1"/>
              <a:t>penulisan</a:t>
            </a:r>
            <a:r>
              <a:rPr lang="en-GB" sz="2400" dirty="0"/>
              <a:t> </a:t>
            </a:r>
            <a:r>
              <a:rPr lang="en-GB" sz="2400" dirty="0" err="1"/>
              <a:t>referensi</a:t>
            </a:r>
            <a:r>
              <a:rPr lang="en-GB" sz="2400" dirty="0"/>
              <a:t> (</a:t>
            </a:r>
            <a:r>
              <a:rPr lang="en-GB" sz="2400" dirty="0" err="1"/>
              <a:t>ikuti</a:t>
            </a:r>
            <a:r>
              <a:rPr lang="en-GB" sz="2400" dirty="0"/>
              <a:t> template)</a:t>
            </a:r>
          </a:p>
          <a:p>
            <a:r>
              <a:rPr lang="en-GB" sz="2400" dirty="0" err="1"/>
              <a:t>Referensi</a:t>
            </a:r>
            <a:r>
              <a:rPr lang="en-GB" sz="2400" dirty="0"/>
              <a:t> </a:t>
            </a:r>
            <a:r>
              <a:rPr lang="en-GB" sz="2400" dirty="0" err="1"/>
              <a:t>sebaiknya</a:t>
            </a:r>
            <a:r>
              <a:rPr lang="en-GB" sz="2400" dirty="0"/>
              <a:t> </a:t>
            </a:r>
            <a:r>
              <a:rPr lang="en-GB" sz="2400" dirty="0" err="1"/>
              <a:t>hanya</a:t>
            </a:r>
            <a:r>
              <a:rPr lang="en-GB" sz="2400" dirty="0"/>
              <a:t> yang </a:t>
            </a:r>
            <a:r>
              <a:rPr lang="en-GB" sz="2400" dirty="0" err="1"/>
              <a:t>benar-benar</a:t>
            </a:r>
            <a:r>
              <a:rPr lang="en-GB" sz="2400" dirty="0"/>
              <a:t> </a:t>
            </a:r>
            <a:r>
              <a:rPr lang="en-GB" sz="2400" dirty="0" err="1"/>
              <a:t>menjadi</a:t>
            </a:r>
            <a:r>
              <a:rPr lang="en-GB" sz="2400" dirty="0"/>
              <a:t> </a:t>
            </a:r>
            <a:r>
              <a:rPr lang="en-GB" sz="2400" dirty="0" err="1"/>
              <a:t>rujukan</a:t>
            </a:r>
            <a:r>
              <a:rPr lang="en-GB" sz="2400" dirty="0"/>
              <a:t> primer pada </a:t>
            </a:r>
            <a:r>
              <a:rPr lang="en-GB" sz="2400" dirty="0" err="1"/>
              <a:t>penelitian</a:t>
            </a:r>
            <a:endParaRPr lang="en-GB" sz="2400" dirty="0"/>
          </a:p>
          <a:p>
            <a:pPr lvl="1"/>
            <a:r>
              <a:rPr lang="en-US" sz="2000" dirty="0" err="1"/>
              <a:t>Jurnal</a:t>
            </a:r>
            <a:r>
              <a:rPr lang="en-US" sz="2000" dirty="0"/>
              <a:t> (</a:t>
            </a:r>
            <a:r>
              <a:rPr lang="en-US" sz="2000" dirty="0" err="1"/>
              <a:t>internasional</a:t>
            </a:r>
            <a:r>
              <a:rPr lang="en-US" sz="2000" dirty="0"/>
              <a:t>, </a:t>
            </a:r>
            <a:r>
              <a:rPr lang="en-US" sz="2000" dirty="0" err="1"/>
              <a:t>nasional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Seminar (</a:t>
            </a:r>
            <a:r>
              <a:rPr lang="en-US" sz="2000" dirty="0" err="1"/>
              <a:t>internasional</a:t>
            </a:r>
            <a:r>
              <a:rPr lang="en-US" sz="2000" dirty="0"/>
              <a:t>, </a:t>
            </a:r>
            <a:r>
              <a:rPr lang="en-US" sz="2000" dirty="0" err="1"/>
              <a:t>nasional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Published book, handbook, book series</a:t>
            </a:r>
          </a:p>
          <a:p>
            <a:pPr lvl="1"/>
            <a:r>
              <a:rPr lang="en-US" sz="2000" dirty="0"/>
              <a:t>Scientific sources</a:t>
            </a:r>
            <a:endParaRPr lang="id-ID" sz="2000" dirty="0"/>
          </a:p>
          <a:p>
            <a:r>
              <a:rPr lang="id-ID" sz="2400" dirty="0"/>
              <a:t>Daftar Pustaka ditulis berdasarkan urutan nama peneliti/pengarang, dan diikuti tahun dan judul jika didapatkan nama peneliti/</a:t>
            </a:r>
            <a:r>
              <a:rPr lang="en-US" sz="2400" dirty="0"/>
              <a:t> </a:t>
            </a:r>
            <a:r>
              <a:rPr lang="id-ID" sz="2400" dirty="0"/>
              <a:t>pengarang yang sama.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5249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9AE2-3029-47F9-83E0-D632AAB5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33" y="457200"/>
            <a:ext cx="9019467" cy="868362"/>
          </a:xfrm>
        </p:spPr>
        <p:txBody>
          <a:bodyPr>
            <a:noAutofit/>
          </a:bodyPr>
          <a:lstStyle/>
          <a:p>
            <a:r>
              <a:rPr lang="id-ID" sz="2800" dirty="0"/>
              <a:t>Contoh Sistematika Penulisan pada Daftar Pustaka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AD31-6D31-4E83-A049-D495D6C9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333" y="1799627"/>
            <a:ext cx="9619488" cy="4373563"/>
          </a:xfrm>
        </p:spPr>
        <p:txBody>
          <a:bodyPr>
            <a:normAutofit/>
          </a:bodyPr>
          <a:lstStyle/>
          <a:p>
            <a:pPr lvl="0"/>
            <a:r>
              <a:rPr lang="id-ID" dirty="0"/>
              <a:t>Nama_Pengarang1, Nama_Pengarang2, </a:t>
            </a:r>
            <a:r>
              <a:rPr lang="id-ID" b="1" dirty="0"/>
              <a:t>Judul Makalah Jurnal Internasional atau Nasional</a:t>
            </a:r>
            <a:r>
              <a:rPr lang="id-ID" dirty="0"/>
              <a:t>, </a:t>
            </a:r>
            <a:r>
              <a:rPr lang="id-ID" i="1" dirty="0"/>
              <a:t>Nama Jurnal</a:t>
            </a:r>
            <a:r>
              <a:rPr lang="id-ID" dirty="0"/>
              <a:t>, Vol. xx, No. </a:t>
            </a:r>
            <a:r>
              <a:rPr lang="id-ID" dirty="0" err="1"/>
              <a:t>yy</a:t>
            </a:r>
            <a:r>
              <a:rPr lang="id-ID" dirty="0"/>
              <a:t>, Hal. </a:t>
            </a:r>
            <a:r>
              <a:rPr lang="id-ID" dirty="0" err="1"/>
              <a:t>aa-bb</a:t>
            </a:r>
            <a:r>
              <a:rPr lang="id-ID" dirty="0"/>
              <a:t>, Penerbit, Tahun.</a:t>
            </a:r>
            <a:endParaRPr lang="en-GB" dirty="0"/>
          </a:p>
          <a:p>
            <a:pPr lvl="0"/>
            <a:r>
              <a:rPr lang="id-ID" dirty="0"/>
              <a:t>Nama_Pengarang1, Nama_Pengarang2, </a:t>
            </a:r>
            <a:r>
              <a:rPr lang="id-ID" b="1" dirty="0"/>
              <a:t>Judul Makalah Seminar Internasional atau Nasional</a:t>
            </a:r>
            <a:r>
              <a:rPr lang="id-ID" dirty="0"/>
              <a:t>, </a:t>
            </a:r>
            <a:r>
              <a:rPr lang="id-ID" i="1" dirty="0"/>
              <a:t>Nama Seminar</a:t>
            </a:r>
            <a:r>
              <a:rPr lang="id-ID" dirty="0"/>
              <a:t>, Tempat, Hal. </a:t>
            </a:r>
            <a:r>
              <a:rPr lang="id-ID" dirty="0" err="1"/>
              <a:t>aa-bb</a:t>
            </a:r>
            <a:r>
              <a:rPr lang="id-ID" dirty="0"/>
              <a:t>, Tahun.</a:t>
            </a:r>
            <a:endParaRPr lang="en-GB" dirty="0"/>
          </a:p>
          <a:p>
            <a:pPr lvl="0"/>
            <a:r>
              <a:rPr lang="id-ID" dirty="0"/>
              <a:t>Nama_Pengarang1, Nama Pengarang2, </a:t>
            </a:r>
            <a:r>
              <a:rPr lang="id-ID" b="1" dirty="0"/>
              <a:t>Judul Buku Acuan</a:t>
            </a:r>
            <a:r>
              <a:rPr lang="id-ID" dirty="0"/>
              <a:t>, </a:t>
            </a:r>
            <a:r>
              <a:rPr lang="id-ID" i="1" dirty="0"/>
              <a:t>Penerbit</a:t>
            </a:r>
            <a:r>
              <a:rPr lang="id-ID" dirty="0"/>
              <a:t>, Edisi xx, Tahun.</a:t>
            </a:r>
            <a:endParaRPr lang="en-GB" dirty="0"/>
          </a:p>
          <a:p>
            <a:pPr lvl="0"/>
            <a:r>
              <a:rPr lang="id-ID" dirty="0" err="1"/>
              <a:t>Nama_Mahasiswa_Penulis</a:t>
            </a:r>
            <a:r>
              <a:rPr lang="id-ID" dirty="0"/>
              <a:t>, </a:t>
            </a:r>
            <a:r>
              <a:rPr lang="id-ID" b="1" dirty="0"/>
              <a:t>Judul Buku Proyek Akhir, Tesis atau Disertasi</a:t>
            </a:r>
            <a:r>
              <a:rPr lang="id-ID" dirty="0"/>
              <a:t>, Proyek Akhir/Skripsi/Tesis/Disertasi, </a:t>
            </a:r>
            <a:r>
              <a:rPr lang="id-ID" i="1" dirty="0"/>
              <a:t>Perguruan Tinggi</a:t>
            </a:r>
            <a:r>
              <a:rPr lang="id-ID" dirty="0"/>
              <a:t>, Tahun.</a:t>
            </a:r>
            <a:endParaRPr lang="en-GB" dirty="0"/>
          </a:p>
          <a:p>
            <a:pPr lvl="0"/>
            <a:r>
              <a:rPr lang="id-ID" dirty="0" err="1"/>
              <a:t>Nama_Penulis</a:t>
            </a:r>
            <a:r>
              <a:rPr lang="id-ID" dirty="0"/>
              <a:t>, </a:t>
            </a:r>
            <a:r>
              <a:rPr lang="id-ID" b="1" dirty="0"/>
              <a:t>Judul Tulisan pada Media Publik</a:t>
            </a:r>
            <a:r>
              <a:rPr lang="id-ID" dirty="0"/>
              <a:t>, </a:t>
            </a:r>
            <a:r>
              <a:rPr lang="id-ID" i="1" dirty="0"/>
              <a:t>Nama Media Publik</a:t>
            </a:r>
            <a:r>
              <a:rPr lang="id-ID" dirty="0"/>
              <a:t>, Tanggal/Bulan ...., Edisi ......., Tahun.</a:t>
            </a:r>
            <a:endParaRPr lang="en-GB" dirty="0"/>
          </a:p>
          <a:p>
            <a:pPr lvl="0"/>
            <a:r>
              <a:rPr lang="id-ID" dirty="0" err="1"/>
              <a:t>Nama_Penulis</a:t>
            </a:r>
            <a:r>
              <a:rPr lang="id-ID" dirty="0"/>
              <a:t>, </a:t>
            </a:r>
            <a:r>
              <a:rPr lang="id-ID" b="1" dirty="0"/>
              <a:t>Judul Tulisan pada Media Online</a:t>
            </a:r>
            <a:r>
              <a:rPr lang="id-ID" dirty="0"/>
              <a:t>, Wikipedia/Nama Ensiklopedia </a:t>
            </a:r>
            <a:r>
              <a:rPr lang="id-ID" dirty="0" err="1"/>
              <a:t>online</a:t>
            </a:r>
            <a:r>
              <a:rPr lang="id-ID" dirty="0"/>
              <a:t> atau Nama Blog, </a:t>
            </a:r>
            <a:r>
              <a:rPr lang="id-ID" i="1" dirty="0"/>
              <a:t>Alamat internet</a:t>
            </a:r>
            <a:r>
              <a:rPr lang="id-ID" dirty="0"/>
              <a:t>, Diakses tanggal ......., Tahun.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60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490B-D062-47EA-99A1-6DD0433C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/>
              <a:t>Contoh Diagram Desain Sistem </a:t>
            </a:r>
            <a:br>
              <a:rPr lang="id-ID" sz="2800" dirty="0"/>
            </a:br>
            <a:r>
              <a:rPr lang="id-ID" sz="2800" dirty="0"/>
              <a:t>secara </a:t>
            </a:r>
            <a:r>
              <a:rPr lang="id-ID" sz="2800" dirty="0" err="1"/>
              <a:t>High</a:t>
            </a:r>
            <a:r>
              <a:rPr lang="id-ID" sz="2800" dirty="0"/>
              <a:t>-level View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AC925-929F-4B83-B3AD-5B0ABDA6D4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9524" y="1691322"/>
            <a:ext cx="5509804" cy="439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81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908F5-D79A-4FC2-A1C5-94D2F261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6" y="709749"/>
            <a:ext cx="3450747" cy="574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03778-312F-4F59-9215-1CD0D4108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48" y="709749"/>
            <a:ext cx="3438303" cy="574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1444F-C97F-4029-A8A3-CB615FEE1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556" y="709748"/>
            <a:ext cx="3406542" cy="57442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757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5EB2-D59B-4EED-A7F2-4D6C8776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Orisinalitas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E5B0-884B-46E0-8661-AD602311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pada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mana 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orisinalitas</a:t>
            </a:r>
            <a:r>
              <a:rPr lang="en-US" dirty="0"/>
              <a:t> pada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 err="1"/>
              <a:t>Istilah</a:t>
            </a:r>
            <a:r>
              <a:rPr lang="en-US" dirty="0"/>
              <a:t> 'origin' </a:t>
            </a:r>
            <a:r>
              <a:rPr lang="en-US" dirty="0" err="1"/>
              <a:t>berdiri</a:t>
            </a:r>
            <a:r>
              <a:rPr lang="en-US" dirty="0"/>
              <a:t> di </a:t>
            </a:r>
            <a:r>
              <a:rPr lang="en-US" dirty="0" err="1"/>
              <a:t>perbatasan</a:t>
            </a:r>
            <a:r>
              <a:rPr lang="en-US" dirty="0"/>
              <a:t> </a:t>
            </a:r>
            <a:r>
              <a:rPr lang="en-US" dirty="0" err="1"/>
              <a:t>fiktif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berwujud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ide </a:t>
            </a:r>
            <a:r>
              <a:rPr lang="en-US" dirty="0" err="1"/>
              <a:t>baru</a:t>
            </a:r>
            <a:r>
              <a:rPr lang="en-US" dirty="0"/>
              <a:t> dan ide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</a:p>
          <a:p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'</a:t>
            </a:r>
            <a:r>
              <a:rPr lang="en-US" dirty="0" err="1"/>
              <a:t>Orisinalitas</a:t>
            </a:r>
            <a:r>
              <a:rPr lang="en-US" dirty="0"/>
              <a:t>'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ide yang </a:t>
            </a:r>
            <a:r>
              <a:rPr lang="en-US" dirty="0" err="1"/>
              <a:t>berlabel</a:t>
            </a:r>
            <a:r>
              <a:rPr lang="en-US" dirty="0"/>
              <a:t> 'origin'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inventif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kebaharuan</a:t>
            </a:r>
            <a:r>
              <a:rPr lang="en-US" dirty="0"/>
              <a:t> (uniqueness). </a:t>
            </a:r>
          </a:p>
          <a:p>
            <a:r>
              <a:rPr lang="en-US" dirty="0"/>
              <a:t>Di </a:t>
            </a:r>
            <a:r>
              <a:rPr lang="en-US" dirty="0" err="1"/>
              <a:t>sini</a:t>
            </a:r>
            <a:r>
              <a:rPr lang="en-US" dirty="0"/>
              <a:t>, </a:t>
            </a:r>
            <a:r>
              <a:rPr lang="en-US" dirty="0" err="1"/>
              <a:t>penekanannya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ide,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pendekatan-pendekatan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Pendahuluan</a:t>
            </a:r>
            <a:r>
              <a:rPr lang="en-US" dirty="0"/>
              <a:t>. </a:t>
            </a:r>
          </a:p>
          <a:p>
            <a:r>
              <a:rPr lang="en-US" dirty="0" err="1"/>
              <a:t>Menariknya</a:t>
            </a:r>
            <a:r>
              <a:rPr lang="en-US" dirty="0"/>
              <a:t>, </a:t>
            </a:r>
            <a:r>
              <a:rPr lang="en-US" dirty="0" err="1"/>
              <a:t>istilah</a:t>
            </a:r>
            <a:r>
              <a:rPr lang="en-US" dirty="0"/>
              <a:t> '</a:t>
            </a:r>
            <a:r>
              <a:rPr lang="en-US" dirty="0" err="1"/>
              <a:t>orisinalitas</a:t>
            </a:r>
            <a:r>
              <a:rPr lang="en-US" dirty="0"/>
              <a:t>'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dan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 . </a:t>
            </a:r>
          </a:p>
          <a:p>
            <a:r>
              <a:rPr lang="en-US" dirty="0" err="1"/>
              <a:t>Orisinalitas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keunikan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membahas</a:t>
            </a:r>
            <a:r>
              <a:rPr lang="en-US" dirty="0"/>
              <a:t> ide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 dan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8F44-5909-485F-8AAA-8A9C168B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Teknikal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957A-5E93-49C1-8D54-41A05EBFA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pada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perincian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endParaRPr lang="en-US" sz="2400" dirty="0"/>
          </a:p>
          <a:p>
            <a:r>
              <a:rPr lang="en-US" sz="2400" dirty="0"/>
              <a:t>Kita juga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pemilihan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48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A8E-0264-4AE7-B846-F836126D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View of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26DD-A32C-4335-B9D8-BD3EC7C66FB8}"/>
              </a:ext>
            </a:extLst>
          </p:cNvPr>
          <p:cNvSpPr txBox="1">
            <a:spLocks/>
          </p:cNvSpPr>
          <p:nvPr/>
        </p:nvSpPr>
        <p:spPr>
          <a:xfrm>
            <a:off x="1375084" y="1882358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High-level view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konsektual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. Karena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low-level view (</a:t>
            </a:r>
            <a:r>
              <a:rPr lang="en-US" sz="2400" dirty="0" err="1"/>
              <a:t>misalnya</a:t>
            </a:r>
            <a:r>
              <a:rPr lang="en-US" sz="2400" dirty="0"/>
              <a:t> flowchart, DFD, ER Model, Use Case Diagram, dan </a:t>
            </a:r>
            <a:r>
              <a:rPr lang="en-US" sz="2400" dirty="0" err="1"/>
              <a:t>semisalnya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menuntun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dan </a:t>
            </a:r>
            <a:r>
              <a:rPr lang="en-US" sz="2400" dirty="0" err="1"/>
              <a:t>pembaca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endParaRPr lang="en-US" sz="2400" dirty="0"/>
          </a:p>
          <a:p>
            <a:r>
              <a:rPr lang="en-US" sz="2400" dirty="0" err="1"/>
              <a:t>Buatlah</a:t>
            </a:r>
            <a:r>
              <a:rPr lang="en-US" sz="2400" dirty="0"/>
              <a:t> High-level view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mengunci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endParaRPr lang="en-US" sz="2400" dirty="0"/>
          </a:p>
          <a:p>
            <a:r>
              <a:rPr lang="en-US" sz="2400" dirty="0" err="1"/>
              <a:t>Buatlah</a:t>
            </a:r>
            <a:r>
              <a:rPr lang="en-US" sz="2400" dirty="0"/>
              <a:t> yang </a:t>
            </a:r>
            <a:r>
              <a:rPr lang="en-US" sz="2400" dirty="0" err="1"/>
              <a:t>menarik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terkesan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7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D61D-378C-4CE3-9F68-CDA0037B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08" y="182294"/>
            <a:ext cx="3666392" cy="86836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Contoh</a:t>
            </a:r>
            <a:r>
              <a:rPr lang="en-US" sz="2800" dirty="0"/>
              <a:t> High-Level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BB50B-1657-456B-B6A6-806FB8F612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92" y="1424533"/>
            <a:ext cx="4495800" cy="309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E:\Buku TA\system design - fix.jpg">
            <a:extLst>
              <a:ext uri="{FF2B5EF4-FFF2-40B4-BE49-F238E27FC236}">
                <a16:creationId xmlns:a16="http://schemas.microsoft.com/office/drawing/2014/main" id="{E796C0BD-82B0-4450-9A50-A90C1B9BC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38" r="19700"/>
          <a:stretch/>
        </p:blipFill>
        <p:spPr bwMode="auto">
          <a:xfrm>
            <a:off x="6324600" y="182295"/>
            <a:ext cx="3693854" cy="261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A7C34-33D6-4EA3-B602-236D67C2C4B1}"/>
              </a:ext>
            </a:extLst>
          </p:cNvPr>
          <p:cNvPicPr/>
          <p:nvPr/>
        </p:nvPicPr>
        <p:blipFill>
          <a:blip r:embed="rId4"/>
          <a:srcRect l="704" t="2762"/>
          <a:stretch>
            <a:fillRect/>
          </a:stretch>
        </p:blipFill>
        <p:spPr bwMode="auto">
          <a:xfrm>
            <a:off x="1735016" y="4800600"/>
            <a:ext cx="649458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7CC1A-6D10-4B82-8051-7A52DE7516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45" y="2971801"/>
            <a:ext cx="2072640" cy="3390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701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F471FE-1298-45A8-9858-13EAEBCA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85" y="2354872"/>
            <a:ext cx="3818573" cy="398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8DDD0-0AEF-4608-9471-EE9982E3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44" y="417675"/>
            <a:ext cx="2488667" cy="2179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462E-8B4E-46A0-BA4F-C7F026439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52401"/>
            <a:ext cx="2514600" cy="2103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DCB89-5B27-4967-9B35-964F0432D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844" y="2938906"/>
            <a:ext cx="3011357" cy="3251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1054BB-AC81-4638-88E0-3A1E716E75B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419601" y="169985"/>
            <a:ext cx="2621784" cy="3517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419234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124</TotalTime>
  <Words>1075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Schoolbook</vt:lpstr>
      <vt:lpstr>Wingdings 2</vt:lpstr>
      <vt:lpstr>View</vt:lpstr>
      <vt:lpstr>Penulisan Desain Sistem, Eksperimen dan Analisis, Penutup &amp;  Daftar Pustaka</vt:lpstr>
      <vt:lpstr>Deskripsi</vt:lpstr>
      <vt:lpstr>Contoh Diagram Desain Sistem  secara High-level View</vt:lpstr>
      <vt:lpstr>PowerPoint Presentation</vt:lpstr>
      <vt:lpstr>Orisinalitas </vt:lpstr>
      <vt:lpstr>Pembahasan Teknikal</vt:lpstr>
      <vt:lpstr>High-Level View of Design</vt:lpstr>
      <vt:lpstr>Contoh High-Level View</vt:lpstr>
      <vt:lpstr>PowerPoint Presentation</vt:lpstr>
      <vt:lpstr>Peletakan Gambar</vt:lpstr>
      <vt:lpstr>PowerPoint Presentation</vt:lpstr>
      <vt:lpstr>Penulisan Tabel</vt:lpstr>
      <vt:lpstr>PowerPoint Presentation</vt:lpstr>
      <vt:lpstr>PowerPoint Presentation</vt:lpstr>
      <vt:lpstr>Penulisan Rumus</vt:lpstr>
      <vt:lpstr>Eksperimen</vt:lpstr>
      <vt:lpstr>Pembahasan pada Eksperimen</vt:lpstr>
      <vt:lpstr>Analisis Kinerja</vt:lpstr>
      <vt:lpstr>Penutup</vt:lpstr>
      <vt:lpstr>Kesimpulan pada Penutup</vt:lpstr>
      <vt:lpstr>Saran pada Penutup</vt:lpstr>
      <vt:lpstr>Daftar Pustaka</vt:lpstr>
      <vt:lpstr>Contoh Sistematika Penulisan pada Daftar Pustaka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Indonesia dan Tata Tulis Karya Ilmiah</dc:title>
  <dc:creator>Arna Fariza</dc:creator>
  <cp:lastModifiedBy>Arna Fariza</cp:lastModifiedBy>
  <cp:revision>11</cp:revision>
  <dcterms:created xsi:type="dcterms:W3CDTF">2022-02-14T13:13:27Z</dcterms:created>
  <dcterms:modified xsi:type="dcterms:W3CDTF">2022-04-11T14:38:26Z</dcterms:modified>
</cp:coreProperties>
</file>