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7" r:id="rId3"/>
    <p:sldId id="261" r:id="rId4"/>
    <p:sldId id="272" r:id="rId5"/>
    <p:sldId id="258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311" r:id="rId17"/>
    <p:sldId id="312" r:id="rId18"/>
    <p:sldId id="273" r:id="rId19"/>
    <p:sldId id="271" r:id="rId20"/>
    <p:sldId id="274" r:id="rId21"/>
    <p:sldId id="275" r:id="rId22"/>
    <p:sldId id="287" r:id="rId23"/>
    <p:sldId id="276" r:id="rId24"/>
    <p:sldId id="277" r:id="rId25"/>
    <p:sldId id="278" r:id="rId26"/>
    <p:sldId id="281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2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A7E191-5F94-4FC1-B823-BD7CABF7FA06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56D55-EFBE-4F9B-8A5F-09D42CA22A9B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8AEBBE-F8B2-42CF-9895-E86A608384EB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sterisk.org/downloads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d5.org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meetings.apache.org/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Multimedia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717734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Sritrusta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Sukaridhoto</a:t>
            </a:r>
            <a:r>
              <a:rPr lang="en-US" sz="3200" b="1" dirty="0" smtClean="0"/>
              <a:t>, ST. Ph.D.</a:t>
            </a:r>
          </a:p>
          <a:p>
            <a:endParaRPr lang="en-US" dirty="0"/>
          </a:p>
          <a:p>
            <a:r>
              <a:rPr lang="en-US" dirty="0" err="1" smtClean="0"/>
              <a:t>Politeknik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Surabaya – SMK </a:t>
            </a:r>
            <a:r>
              <a:rPr lang="en-US" dirty="0" err="1" smtClean="0"/>
              <a:t>Lamongan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0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Streaming Protocol (RTSP)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Protokol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mengontrol</a:t>
            </a:r>
            <a:r>
              <a:rPr lang="en-US" dirty="0" smtClean="0"/>
              <a:t> streaming media server</a:t>
            </a:r>
          </a:p>
          <a:p>
            <a:r>
              <a:rPr lang="en-US" dirty="0" err="1" smtClean="0"/>
              <a:t>Menggunakan</a:t>
            </a:r>
            <a:r>
              <a:rPr lang="en-US" dirty="0" smtClean="0"/>
              <a:t> RTP </a:t>
            </a:r>
            <a:r>
              <a:rPr lang="en-US" dirty="0" err="1" smtClean="0"/>
              <a:t>dan</a:t>
            </a:r>
            <a:r>
              <a:rPr lang="en-US" dirty="0" smtClean="0"/>
              <a:t> RTCP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streaming</a:t>
            </a:r>
          </a:p>
          <a:p>
            <a:r>
              <a:rPr lang="en-US" dirty="0" err="1" smtClean="0"/>
              <a:t>Berkolaborasi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HTTP</a:t>
            </a:r>
          </a:p>
          <a:p>
            <a:r>
              <a:rPr lang="en-US" dirty="0" err="1" smtClean="0"/>
              <a:t>Penggunaan</a:t>
            </a:r>
            <a:endParaRPr lang="en-US" dirty="0"/>
          </a:p>
          <a:p>
            <a:pPr lvl="1"/>
            <a:r>
              <a:rPr lang="en-US" dirty="0" err="1" smtClean="0"/>
              <a:t>Rtsp</a:t>
            </a:r>
            <a:r>
              <a:rPr lang="en-US" dirty="0" smtClean="0"/>
              <a:t>://</a:t>
            </a:r>
            <a:r>
              <a:rPr lang="en-US" dirty="0" err="1" smtClean="0"/>
              <a:t>example.com</a:t>
            </a:r>
            <a:r>
              <a:rPr lang="en-US" dirty="0" smtClean="0"/>
              <a:t>/media.mp4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2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RTSP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Darwin Streaming Server</a:t>
            </a:r>
          </a:p>
          <a:p>
            <a:pPr lvl="1"/>
            <a:r>
              <a:rPr lang="en-US" dirty="0" err="1" smtClean="0"/>
              <a:t>Quicktime</a:t>
            </a:r>
            <a:r>
              <a:rPr lang="en-US" dirty="0" smtClean="0"/>
              <a:t> Streaming Server</a:t>
            </a:r>
          </a:p>
          <a:p>
            <a:pPr lvl="1"/>
            <a:r>
              <a:rPr lang="en-US" dirty="0" err="1" smtClean="0"/>
              <a:t>Ffmpeg</a:t>
            </a:r>
            <a:endParaRPr lang="en-US" dirty="0" smtClean="0"/>
          </a:p>
          <a:p>
            <a:pPr lvl="1"/>
            <a:r>
              <a:rPr lang="en-US" dirty="0" err="1" smtClean="0"/>
              <a:t>Youtube</a:t>
            </a:r>
            <a:endParaRPr lang="en-US" dirty="0" smtClean="0"/>
          </a:p>
          <a:p>
            <a:pPr lvl="1"/>
            <a:r>
              <a:rPr lang="en-US" dirty="0" err="1" smtClean="0"/>
              <a:t>VideoLAN</a:t>
            </a:r>
            <a:endParaRPr lang="en-US" dirty="0" smtClean="0"/>
          </a:p>
          <a:p>
            <a:pPr lvl="1"/>
            <a:r>
              <a:rPr lang="en-US" dirty="0" smtClean="0"/>
              <a:t>Windows Media Services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Client</a:t>
            </a:r>
          </a:p>
          <a:p>
            <a:pPr lvl="1"/>
            <a:r>
              <a:rPr lang="en-US" dirty="0" err="1" smtClean="0"/>
              <a:t>FFmpeg</a:t>
            </a:r>
            <a:endParaRPr lang="en-US" dirty="0" smtClean="0"/>
          </a:p>
          <a:p>
            <a:pPr lvl="1"/>
            <a:r>
              <a:rPr lang="en-US" dirty="0" err="1" smtClean="0"/>
              <a:t>MPlayer</a:t>
            </a:r>
            <a:endParaRPr lang="en-US" dirty="0" smtClean="0"/>
          </a:p>
          <a:p>
            <a:pPr lvl="1"/>
            <a:r>
              <a:rPr lang="en-US" dirty="0" err="1" smtClean="0"/>
              <a:t>Quicktime</a:t>
            </a:r>
            <a:endParaRPr lang="en-US" dirty="0" smtClean="0"/>
          </a:p>
          <a:p>
            <a:pPr lvl="1"/>
            <a:r>
              <a:rPr lang="en-US" dirty="0" smtClean="0"/>
              <a:t>RealPlayer</a:t>
            </a:r>
          </a:p>
          <a:p>
            <a:pPr lvl="1"/>
            <a:r>
              <a:rPr lang="en-US" dirty="0" smtClean="0"/>
              <a:t>Skype</a:t>
            </a:r>
          </a:p>
          <a:p>
            <a:pPr lvl="1"/>
            <a:r>
              <a:rPr lang="en-US" dirty="0" smtClean="0"/>
              <a:t>VLC</a:t>
            </a:r>
          </a:p>
          <a:p>
            <a:pPr lvl="1"/>
            <a:r>
              <a:rPr lang="en-US" dirty="0" smtClean="0"/>
              <a:t>Windows Media Player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7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RTSP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Major</a:t>
            </a:r>
          </a:p>
          <a:p>
            <a:pPr lvl="1"/>
            <a:r>
              <a:rPr lang="en-US" dirty="0" smtClean="0"/>
              <a:t>SETUP</a:t>
            </a:r>
            <a:r>
              <a:rPr lang="en-US" dirty="0"/>
              <a:t> 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server </a:t>
            </a:r>
            <a:r>
              <a:rPr lang="en-US" dirty="0" err="1" smtClean="0"/>
              <a:t>mengalokasikan</a:t>
            </a:r>
            <a:r>
              <a:rPr lang="en-US" dirty="0" smtClean="0"/>
              <a:t> resource </a:t>
            </a:r>
            <a:r>
              <a:rPr lang="en-US" dirty="0" err="1" smtClean="0"/>
              <a:t>untuk</a:t>
            </a:r>
            <a:r>
              <a:rPr lang="en-US" dirty="0"/>
              <a:t> </a:t>
            </a:r>
            <a:r>
              <a:rPr lang="en-US" dirty="0" smtClean="0"/>
              <a:t>stream </a:t>
            </a:r>
            <a:r>
              <a:rPr lang="en-US" dirty="0" err="1" smtClean="0"/>
              <a:t>dan</a:t>
            </a:r>
            <a:r>
              <a:rPr lang="en-US" dirty="0" smtClean="0"/>
              <a:t> start RTSP session</a:t>
            </a:r>
          </a:p>
          <a:p>
            <a:pPr lvl="1"/>
            <a:r>
              <a:rPr lang="en-US" dirty="0" smtClean="0"/>
              <a:t>PLAY :</a:t>
            </a:r>
            <a:r>
              <a:rPr lang="en-US" dirty="0"/>
              <a:t> </a:t>
            </a:r>
            <a:r>
              <a:rPr lang="en-US" dirty="0" smtClean="0"/>
              <a:t>transfer stream</a:t>
            </a:r>
          </a:p>
          <a:p>
            <a:pPr lvl="1"/>
            <a:r>
              <a:rPr lang="en-US" dirty="0" smtClean="0"/>
              <a:t>PAUSE :</a:t>
            </a:r>
            <a:r>
              <a:rPr lang="en-US" dirty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endParaRPr lang="en-US" dirty="0" smtClean="0"/>
          </a:p>
          <a:p>
            <a:pPr lvl="1"/>
            <a:r>
              <a:rPr lang="en-US" dirty="0" smtClean="0"/>
              <a:t>TEARDOWN : </a:t>
            </a:r>
            <a:r>
              <a:rPr lang="en-US" dirty="0" err="1" smtClean="0"/>
              <a:t>Membebaskan</a:t>
            </a:r>
            <a:r>
              <a:rPr lang="en-US" dirty="0" smtClean="0"/>
              <a:t> resource </a:t>
            </a:r>
            <a:r>
              <a:rPr lang="en-US" dirty="0" err="1" smtClean="0"/>
              <a:t>steram</a:t>
            </a:r>
            <a:endParaRPr lang="en-US" dirty="0" smtClean="0"/>
          </a:p>
          <a:p>
            <a:r>
              <a:rPr lang="en-US" dirty="0" smtClean="0"/>
              <a:t>Minor</a:t>
            </a:r>
          </a:p>
          <a:p>
            <a:pPr lvl="1"/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ANNOUNCE</a:t>
            </a:r>
          </a:p>
          <a:p>
            <a:pPr lvl="1"/>
            <a:r>
              <a:rPr lang="en-US" dirty="0" smtClean="0"/>
              <a:t>DESCRIBE</a:t>
            </a:r>
          </a:p>
          <a:p>
            <a:pPr lvl="1"/>
            <a:r>
              <a:rPr lang="en-US" dirty="0" smtClean="0"/>
              <a:t>RECORD</a:t>
            </a:r>
          </a:p>
          <a:p>
            <a:pPr lvl="1"/>
            <a:r>
              <a:rPr lang="en-US" dirty="0" smtClean="0"/>
              <a:t>REDIRECT</a:t>
            </a:r>
          </a:p>
          <a:p>
            <a:pPr lvl="1"/>
            <a:r>
              <a:rPr lang="en-US" dirty="0" smtClean="0"/>
              <a:t>SET_PARAMETER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4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RTSP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740186" y="2580592"/>
            <a:ext cx="5867400" cy="3902075"/>
            <a:chOff x="1447800" y="1524000"/>
            <a:chExt cx="5867400" cy="4343400"/>
          </a:xfrm>
        </p:grpSpPr>
        <p:grpSp>
          <p:nvGrpSpPr>
            <p:cNvPr id="38" name="Group 44"/>
            <p:cNvGrpSpPr>
              <a:grpSpLocks/>
            </p:cNvGrpSpPr>
            <p:nvPr/>
          </p:nvGrpSpPr>
          <p:grpSpPr bwMode="auto">
            <a:xfrm>
              <a:off x="1447800" y="1524000"/>
              <a:ext cx="914400" cy="4343400"/>
              <a:chOff x="1008" y="960"/>
              <a:chExt cx="576" cy="2736"/>
            </a:xfrm>
          </p:grpSpPr>
          <p:sp>
            <p:nvSpPr>
              <p:cNvPr id="69" name="Rectangle 6"/>
              <p:cNvSpPr>
                <a:spLocks noChangeArrowheads="1"/>
              </p:cNvSpPr>
              <p:nvPr/>
            </p:nvSpPr>
            <p:spPr bwMode="auto">
              <a:xfrm>
                <a:off x="1008" y="960"/>
                <a:ext cx="576" cy="2736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" name="Text Box 5"/>
              <p:cNvSpPr txBox="1">
                <a:spLocks noChangeArrowheads="1"/>
              </p:cNvSpPr>
              <p:nvPr/>
            </p:nvSpPr>
            <p:spPr bwMode="auto">
              <a:xfrm>
                <a:off x="1056" y="1728"/>
                <a:ext cx="47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dirty="0">
                    <a:latin typeface="Times New Roman" charset="0"/>
                  </a:rPr>
                  <a:t>client</a:t>
                </a:r>
              </a:p>
              <a:p>
                <a:pPr algn="ctr"/>
                <a:r>
                  <a:rPr lang="fr-FR" sz="2000" dirty="0">
                    <a:latin typeface="Times New Roman" charset="0"/>
                  </a:rPr>
                  <a:t>C</a:t>
                </a:r>
                <a:endParaRPr lang="en-US" sz="2000" dirty="0">
                  <a:latin typeface="Times New Roman" charset="0"/>
                </a:endParaRPr>
              </a:p>
            </p:txBody>
          </p:sp>
        </p:grpSp>
        <p:grpSp>
          <p:nvGrpSpPr>
            <p:cNvPr id="39" name="Group 10"/>
            <p:cNvGrpSpPr>
              <a:grpSpLocks/>
            </p:cNvGrpSpPr>
            <p:nvPr/>
          </p:nvGrpSpPr>
          <p:grpSpPr bwMode="auto">
            <a:xfrm>
              <a:off x="6400800" y="1524000"/>
              <a:ext cx="914400" cy="1219200"/>
              <a:chOff x="3504" y="1392"/>
              <a:chExt cx="576" cy="768"/>
            </a:xfrm>
          </p:grpSpPr>
          <p:sp>
            <p:nvSpPr>
              <p:cNvPr id="67" name="Rectangle 9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576" cy="76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8"/>
              <p:cNvSpPr txBox="1">
                <a:spLocks noChangeArrowheads="1"/>
              </p:cNvSpPr>
              <p:nvPr/>
            </p:nvSpPr>
            <p:spPr bwMode="auto">
              <a:xfrm>
                <a:off x="3542" y="1449"/>
                <a:ext cx="506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dirty="0">
                    <a:latin typeface="Times New Roman" charset="0"/>
                  </a:rPr>
                  <a:t>web </a:t>
                </a:r>
              </a:p>
              <a:p>
                <a:pPr algn="ctr"/>
                <a:r>
                  <a:rPr lang="fr-FR" sz="2000" dirty="0">
                    <a:latin typeface="Times New Roman" charset="0"/>
                  </a:rPr>
                  <a:t>server</a:t>
                </a:r>
              </a:p>
              <a:p>
                <a:pPr algn="ctr"/>
                <a:r>
                  <a:rPr lang="fr-FR" sz="2000" dirty="0">
                    <a:latin typeface="Times New Roman" charset="0"/>
                  </a:rPr>
                  <a:t>W</a:t>
                </a:r>
                <a:endParaRPr lang="en-US" sz="2000" dirty="0">
                  <a:latin typeface="Times New Roman" charset="0"/>
                </a:endParaRPr>
              </a:p>
            </p:txBody>
          </p:sp>
        </p:grpSp>
        <p:grpSp>
          <p:nvGrpSpPr>
            <p:cNvPr id="40" name="Group 43"/>
            <p:cNvGrpSpPr>
              <a:grpSpLocks/>
            </p:cNvGrpSpPr>
            <p:nvPr/>
          </p:nvGrpSpPr>
          <p:grpSpPr bwMode="auto">
            <a:xfrm>
              <a:off x="6400800" y="2895600"/>
              <a:ext cx="914400" cy="2971800"/>
              <a:chOff x="3936" y="1824"/>
              <a:chExt cx="576" cy="1872"/>
            </a:xfrm>
          </p:grpSpPr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3936" y="1824"/>
                <a:ext cx="576" cy="1872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" name="Text Box 12"/>
              <p:cNvSpPr txBox="1">
                <a:spLocks noChangeArrowheads="1"/>
              </p:cNvSpPr>
              <p:nvPr/>
            </p:nvSpPr>
            <p:spPr bwMode="auto">
              <a:xfrm>
                <a:off x="3944" y="2198"/>
                <a:ext cx="568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dirty="0">
                    <a:latin typeface="Times New Roman" charset="0"/>
                  </a:rPr>
                  <a:t>media</a:t>
                </a:r>
              </a:p>
              <a:p>
                <a:pPr algn="ctr"/>
                <a:r>
                  <a:rPr lang="fr-FR" sz="2000" dirty="0">
                    <a:latin typeface="Times New Roman" charset="0"/>
                  </a:rPr>
                  <a:t>servers</a:t>
                </a:r>
              </a:p>
              <a:p>
                <a:pPr algn="ctr"/>
                <a:r>
                  <a:rPr lang="fr-FR" sz="2000" dirty="0">
                    <a:latin typeface="Times New Roman" charset="0"/>
                  </a:rPr>
                  <a:t>A &amp; V</a:t>
                </a:r>
                <a:endParaRPr lang="en-US" sz="2000" dirty="0">
                  <a:latin typeface="Times New Roman" charset="0"/>
                </a:endParaRPr>
              </a:p>
            </p:txBody>
          </p:sp>
        </p:grpSp>
        <p:grpSp>
          <p:nvGrpSpPr>
            <p:cNvPr id="41" name="Group 46"/>
            <p:cNvGrpSpPr>
              <a:grpSpLocks/>
            </p:cNvGrpSpPr>
            <p:nvPr/>
          </p:nvGrpSpPr>
          <p:grpSpPr bwMode="auto">
            <a:xfrm>
              <a:off x="2667000" y="1568450"/>
              <a:ext cx="3429000" cy="793750"/>
              <a:chOff x="1680" y="988"/>
              <a:chExt cx="2160" cy="500"/>
            </a:xfrm>
          </p:grpSpPr>
          <p:sp>
            <p:nvSpPr>
              <p:cNvPr id="60" name="Line 15"/>
              <p:cNvSpPr>
                <a:spLocks noChangeShapeType="1"/>
              </p:cNvSpPr>
              <p:nvPr/>
            </p:nvSpPr>
            <p:spPr bwMode="auto">
              <a:xfrm>
                <a:off x="1680" y="1238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16"/>
              <p:cNvSpPr>
                <a:spLocks noChangeShapeType="1"/>
              </p:cNvSpPr>
              <p:nvPr/>
            </p:nvSpPr>
            <p:spPr bwMode="auto">
              <a:xfrm flipH="1">
                <a:off x="1680" y="1478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17"/>
              <p:cNvSpPr txBox="1">
                <a:spLocks noChangeArrowheads="1"/>
              </p:cNvSpPr>
              <p:nvPr/>
            </p:nvSpPr>
            <p:spPr bwMode="auto">
              <a:xfrm>
                <a:off x="2448" y="988"/>
                <a:ext cx="86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000">
                    <a:latin typeface="Times New Roman" charset="0"/>
                  </a:rPr>
                  <a:t>HTTP GET</a:t>
                </a: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63" name="Text Box 18"/>
              <p:cNvSpPr txBox="1">
                <a:spLocks noChangeArrowheads="1"/>
              </p:cNvSpPr>
              <p:nvPr/>
            </p:nvSpPr>
            <p:spPr bwMode="auto">
              <a:xfrm>
                <a:off x="1776" y="1238"/>
                <a:ext cx="20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000" dirty="0" err="1">
                    <a:latin typeface="Times New Roman" charset="0"/>
                  </a:rPr>
                  <a:t>presentation</a:t>
                </a:r>
                <a:r>
                  <a:rPr lang="fr-FR" sz="2000" dirty="0">
                    <a:latin typeface="Times New Roman" charset="0"/>
                  </a:rPr>
                  <a:t> description (</a:t>
                </a:r>
                <a:r>
                  <a:rPr lang="fr-FR" sz="2000" dirty="0" err="1">
                    <a:latin typeface="Times New Roman" charset="0"/>
                  </a:rPr>
                  <a:t>sdp</a:t>
                </a:r>
                <a:r>
                  <a:rPr lang="fr-FR" sz="2000" dirty="0">
                    <a:latin typeface="Times New Roman" charset="0"/>
                  </a:rPr>
                  <a:t>)</a:t>
                </a:r>
                <a:endParaRPr lang="en-US" sz="2000" dirty="0">
                  <a:latin typeface="Times New Roman" charset="0"/>
                </a:endParaRPr>
              </a:p>
            </p:txBody>
          </p:sp>
        </p:grpSp>
        <p:grpSp>
          <p:nvGrpSpPr>
            <p:cNvPr id="42" name="Group 23"/>
            <p:cNvGrpSpPr>
              <a:grpSpLocks/>
            </p:cNvGrpSpPr>
            <p:nvPr/>
          </p:nvGrpSpPr>
          <p:grpSpPr bwMode="auto">
            <a:xfrm>
              <a:off x="2667000" y="2590800"/>
              <a:ext cx="3429000" cy="609600"/>
              <a:chOff x="1680" y="1824"/>
              <a:chExt cx="2160" cy="384"/>
            </a:xfrm>
          </p:grpSpPr>
          <p:sp>
            <p:nvSpPr>
              <p:cNvPr id="57" name="Line 19"/>
              <p:cNvSpPr>
                <a:spLocks noChangeShapeType="1"/>
              </p:cNvSpPr>
              <p:nvPr/>
            </p:nvSpPr>
            <p:spPr bwMode="auto">
              <a:xfrm>
                <a:off x="1680" y="2074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20"/>
              <p:cNvSpPr>
                <a:spLocks noChangeShapeType="1"/>
              </p:cNvSpPr>
              <p:nvPr/>
            </p:nvSpPr>
            <p:spPr bwMode="auto">
              <a:xfrm flipH="1">
                <a:off x="1680" y="2208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Text Box 21"/>
              <p:cNvSpPr txBox="1">
                <a:spLocks noChangeArrowheads="1"/>
              </p:cNvSpPr>
              <p:nvPr/>
            </p:nvSpPr>
            <p:spPr bwMode="auto">
              <a:xfrm>
                <a:off x="2569" y="1824"/>
                <a:ext cx="60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000">
                    <a:latin typeface="Times New Roman" charset="0"/>
                  </a:rPr>
                  <a:t>SETUP</a:t>
                </a:r>
                <a:endParaRPr lang="en-US" sz="2000">
                  <a:latin typeface="Times New Roman" charset="0"/>
                </a:endParaRPr>
              </a:p>
            </p:txBody>
          </p:sp>
        </p:grpSp>
        <p:grpSp>
          <p:nvGrpSpPr>
            <p:cNvPr id="43" name="Group 28"/>
            <p:cNvGrpSpPr>
              <a:grpSpLocks/>
            </p:cNvGrpSpPr>
            <p:nvPr/>
          </p:nvGrpSpPr>
          <p:grpSpPr bwMode="auto">
            <a:xfrm>
              <a:off x="2667000" y="3276600"/>
              <a:ext cx="3429000" cy="609600"/>
              <a:chOff x="1680" y="2256"/>
              <a:chExt cx="2160" cy="384"/>
            </a:xfrm>
          </p:grpSpPr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>
                <a:off x="1680" y="2506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H="1">
                <a:off x="1680" y="2640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Text Box 27"/>
              <p:cNvSpPr txBox="1">
                <a:spLocks noChangeArrowheads="1"/>
              </p:cNvSpPr>
              <p:nvPr/>
            </p:nvSpPr>
            <p:spPr bwMode="auto">
              <a:xfrm>
                <a:off x="2633" y="2256"/>
                <a:ext cx="5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000">
                    <a:latin typeface="Times New Roman" charset="0"/>
                  </a:rPr>
                  <a:t>PLAY</a:t>
                </a:r>
                <a:endParaRPr lang="en-US" sz="2000">
                  <a:latin typeface="Times New Roman" charset="0"/>
                </a:endParaRPr>
              </a:p>
            </p:txBody>
          </p:sp>
        </p:grpSp>
        <p:grpSp>
          <p:nvGrpSpPr>
            <p:cNvPr id="44" name="Group 42"/>
            <p:cNvGrpSpPr>
              <a:grpSpLocks/>
            </p:cNvGrpSpPr>
            <p:nvPr/>
          </p:nvGrpSpPr>
          <p:grpSpPr bwMode="auto">
            <a:xfrm>
              <a:off x="2667000" y="3946525"/>
              <a:ext cx="3429000" cy="1006475"/>
              <a:chOff x="1680" y="2486"/>
              <a:chExt cx="2160" cy="634"/>
            </a:xfrm>
          </p:grpSpPr>
          <p:sp>
            <p:nvSpPr>
              <p:cNvPr id="49" name="Line 30"/>
              <p:cNvSpPr>
                <a:spLocks noChangeShapeType="1"/>
              </p:cNvSpPr>
              <p:nvPr/>
            </p:nvSpPr>
            <p:spPr bwMode="auto">
              <a:xfrm>
                <a:off x="1680" y="3120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 flipH="1">
                <a:off x="1680" y="2880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Text Box 32"/>
              <p:cNvSpPr txBox="1">
                <a:spLocks noChangeArrowheads="1"/>
              </p:cNvSpPr>
              <p:nvPr/>
            </p:nvSpPr>
            <p:spPr bwMode="auto">
              <a:xfrm>
                <a:off x="2300" y="2486"/>
                <a:ext cx="12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000">
                    <a:latin typeface="Times New Roman" charset="0"/>
                  </a:rPr>
                  <a:t>RTP audio/video</a:t>
                </a: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52" name="Line 33"/>
              <p:cNvSpPr>
                <a:spLocks noChangeShapeType="1"/>
              </p:cNvSpPr>
              <p:nvPr/>
            </p:nvSpPr>
            <p:spPr bwMode="auto">
              <a:xfrm flipH="1">
                <a:off x="1680" y="2736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Text Box 34"/>
              <p:cNvSpPr txBox="1">
                <a:spLocks noChangeArrowheads="1"/>
              </p:cNvSpPr>
              <p:nvPr/>
            </p:nvSpPr>
            <p:spPr bwMode="auto">
              <a:xfrm>
                <a:off x="2603" y="2870"/>
                <a:ext cx="5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000">
                    <a:latin typeface="Times New Roman" charset="0"/>
                  </a:rPr>
                  <a:t>RTCP</a:t>
                </a:r>
                <a:endParaRPr lang="en-US" sz="2000">
                  <a:latin typeface="Times New Roman" charset="0"/>
                </a:endParaRPr>
              </a:p>
            </p:txBody>
          </p:sp>
        </p:grpSp>
        <p:grpSp>
          <p:nvGrpSpPr>
            <p:cNvPr id="45" name="Group 39"/>
            <p:cNvGrpSpPr>
              <a:grpSpLocks/>
            </p:cNvGrpSpPr>
            <p:nvPr/>
          </p:nvGrpSpPr>
          <p:grpSpPr bwMode="auto">
            <a:xfrm>
              <a:off x="2667000" y="5105400"/>
              <a:ext cx="3429000" cy="609600"/>
              <a:chOff x="1680" y="3408"/>
              <a:chExt cx="2160" cy="384"/>
            </a:xfrm>
          </p:grpSpPr>
          <p:sp>
            <p:nvSpPr>
              <p:cNvPr id="46" name="Line 36"/>
              <p:cNvSpPr>
                <a:spLocks noChangeShapeType="1"/>
              </p:cNvSpPr>
              <p:nvPr/>
            </p:nvSpPr>
            <p:spPr bwMode="auto">
              <a:xfrm>
                <a:off x="1680" y="3658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37"/>
              <p:cNvSpPr>
                <a:spLocks noChangeShapeType="1"/>
              </p:cNvSpPr>
              <p:nvPr/>
            </p:nvSpPr>
            <p:spPr bwMode="auto">
              <a:xfrm flipH="1">
                <a:off x="1680" y="3792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Text Box 38"/>
              <p:cNvSpPr txBox="1">
                <a:spLocks noChangeArrowheads="1"/>
              </p:cNvSpPr>
              <p:nvPr/>
            </p:nvSpPr>
            <p:spPr bwMode="auto">
              <a:xfrm>
                <a:off x="2352" y="3408"/>
                <a:ext cx="10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000">
                    <a:latin typeface="Times New Roman" charset="0"/>
                  </a:rPr>
                  <a:t>TEARDOWN</a:t>
                </a:r>
                <a:endParaRPr lang="en-US" sz="2000">
                  <a:latin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567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Reservation Protocol (RSVP)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Transport layer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mengalokasikan</a:t>
            </a:r>
            <a:r>
              <a:rPr lang="en-US" dirty="0" smtClean="0"/>
              <a:t> resource di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host </a:t>
            </a:r>
            <a:r>
              <a:rPr lang="en-US" dirty="0" err="1" smtClean="0"/>
              <a:t>atau</a:t>
            </a:r>
            <a:r>
              <a:rPr lang="en-US" dirty="0" smtClean="0"/>
              <a:t> router,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Quality of Services (</a:t>
            </a:r>
            <a:r>
              <a:rPr lang="en-US" dirty="0" err="1" smtClean="0"/>
              <a:t>QoS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RSVP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590550" y="2118519"/>
            <a:ext cx="8172450" cy="3687762"/>
            <a:chOff x="762000" y="1570038"/>
            <a:chExt cx="8172450" cy="3687762"/>
          </a:xfrm>
        </p:grpSpPr>
        <p:sp>
          <p:nvSpPr>
            <p:cNvPr id="53" name="Text Box 40"/>
            <p:cNvSpPr txBox="1">
              <a:spLocks noChangeArrowheads="1"/>
            </p:cNvSpPr>
            <p:nvPr/>
          </p:nvSpPr>
          <p:spPr bwMode="auto">
            <a:xfrm>
              <a:off x="6629400" y="1752600"/>
              <a:ext cx="2305050" cy="62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>
              <a:spAutoFit/>
            </a:bodyPr>
            <a:lstStyle/>
            <a:p>
              <a:pPr eaLnBrk="0" hangingPunct="0"/>
              <a:r>
                <a:rPr lang="en-US" sz="1800" b="1" dirty="0">
                  <a:latin typeface="Arial" charset="0"/>
                </a:rPr>
                <a:t>Classify &amp; schedule</a:t>
              </a:r>
            </a:p>
            <a:p>
              <a:pPr eaLnBrk="0" hangingPunct="0"/>
              <a:r>
                <a:rPr lang="en-US" sz="1800" b="1" dirty="0">
                  <a:latin typeface="Arial" charset="0"/>
                </a:rPr>
                <a:t>based on DSCP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762000" y="1570038"/>
              <a:ext cx="8001000" cy="3687762"/>
              <a:chOff x="762000" y="1570038"/>
              <a:chExt cx="8001000" cy="3687762"/>
            </a:xfrm>
          </p:grpSpPr>
          <p:pic>
            <p:nvPicPr>
              <p:cNvPr id="55" name="Picture 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00" y="2819400"/>
                <a:ext cx="2057400" cy="1504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971800"/>
                <a:ext cx="2133600" cy="1200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4938" y="2286000"/>
                <a:ext cx="4494212" cy="1200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6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2514600"/>
                <a:ext cx="758825" cy="374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0" y="2819400"/>
                <a:ext cx="758825" cy="374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8063" y="2713038"/>
                <a:ext cx="757237" cy="374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9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7338" y="2713038"/>
                <a:ext cx="758825" cy="374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62" name="Group 10"/>
              <p:cNvGrpSpPr>
                <a:grpSpLocks/>
              </p:cNvGrpSpPr>
              <p:nvPr/>
            </p:nvGrpSpPr>
            <p:grpSpPr bwMode="auto">
              <a:xfrm>
                <a:off x="762000" y="3810000"/>
                <a:ext cx="1066800" cy="1295400"/>
                <a:chOff x="480" y="2400"/>
                <a:chExt cx="672" cy="816"/>
              </a:xfrm>
            </p:grpSpPr>
            <p:pic>
              <p:nvPicPr>
                <p:cNvPr id="97" name="Picture 11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" y="2928"/>
                  <a:ext cx="3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8" name="Picture 12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2" y="2400"/>
                  <a:ext cx="374" cy="3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740" y="2736"/>
                  <a:ext cx="5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00" name="Picture 14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" y="2928"/>
                  <a:ext cx="288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1" name="Line 15"/>
                <p:cNvSpPr>
                  <a:spLocks noChangeShapeType="1"/>
                </p:cNvSpPr>
                <p:nvPr/>
              </p:nvSpPr>
              <p:spPr bwMode="auto">
                <a:xfrm>
                  <a:off x="909" y="2733"/>
                  <a:ext cx="99" cy="19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" name="Group 16"/>
              <p:cNvGrpSpPr>
                <a:grpSpLocks/>
              </p:cNvGrpSpPr>
              <p:nvPr/>
            </p:nvGrpSpPr>
            <p:grpSpPr bwMode="auto">
              <a:xfrm>
                <a:off x="2133600" y="3962400"/>
                <a:ext cx="1066800" cy="1295400"/>
                <a:chOff x="480" y="2400"/>
                <a:chExt cx="672" cy="816"/>
              </a:xfrm>
            </p:grpSpPr>
            <p:pic>
              <p:nvPicPr>
                <p:cNvPr id="92" name="Picture 17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" y="2928"/>
                  <a:ext cx="3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3" name="Picture 18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2" y="2400"/>
                  <a:ext cx="374" cy="3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4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740" y="2736"/>
                  <a:ext cx="5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95" name="Picture 20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" y="2928"/>
                  <a:ext cx="288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6" name="Line 21"/>
                <p:cNvSpPr>
                  <a:spLocks noChangeShapeType="1"/>
                </p:cNvSpPr>
                <p:nvPr/>
              </p:nvSpPr>
              <p:spPr bwMode="auto">
                <a:xfrm>
                  <a:off x="909" y="2733"/>
                  <a:ext cx="99" cy="19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4" name="Group 22"/>
              <p:cNvGrpSpPr>
                <a:grpSpLocks/>
              </p:cNvGrpSpPr>
              <p:nvPr/>
            </p:nvGrpSpPr>
            <p:grpSpPr bwMode="auto">
              <a:xfrm>
                <a:off x="6400800" y="3886200"/>
                <a:ext cx="1066800" cy="1295400"/>
                <a:chOff x="480" y="2400"/>
                <a:chExt cx="672" cy="816"/>
              </a:xfrm>
            </p:grpSpPr>
            <p:pic>
              <p:nvPicPr>
                <p:cNvPr id="87" name="Picture 23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" y="2928"/>
                  <a:ext cx="3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8" name="Picture 24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2" y="2400"/>
                  <a:ext cx="374" cy="3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740" y="2736"/>
                  <a:ext cx="5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90" name="Picture 26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" y="2928"/>
                  <a:ext cx="288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1" name="Line 27"/>
                <p:cNvSpPr>
                  <a:spLocks noChangeShapeType="1"/>
                </p:cNvSpPr>
                <p:nvPr/>
              </p:nvSpPr>
              <p:spPr bwMode="auto">
                <a:xfrm>
                  <a:off x="909" y="2733"/>
                  <a:ext cx="99" cy="19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5" name="Group 28"/>
              <p:cNvGrpSpPr>
                <a:grpSpLocks/>
              </p:cNvGrpSpPr>
              <p:nvPr/>
            </p:nvGrpSpPr>
            <p:grpSpPr bwMode="auto">
              <a:xfrm>
                <a:off x="7696200" y="3962400"/>
                <a:ext cx="1066800" cy="1295400"/>
                <a:chOff x="480" y="2400"/>
                <a:chExt cx="672" cy="816"/>
              </a:xfrm>
            </p:grpSpPr>
            <p:pic>
              <p:nvPicPr>
                <p:cNvPr id="82" name="Picture 29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" y="2928"/>
                  <a:ext cx="3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3" name="Picture 30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2" y="2400"/>
                  <a:ext cx="374" cy="3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4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740" y="2736"/>
                  <a:ext cx="5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85" name="Picture 32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" y="2928"/>
                  <a:ext cx="288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6" name="Line 33"/>
                <p:cNvSpPr>
                  <a:spLocks noChangeShapeType="1"/>
                </p:cNvSpPr>
                <p:nvPr/>
              </p:nvSpPr>
              <p:spPr bwMode="auto">
                <a:xfrm>
                  <a:off x="909" y="2733"/>
                  <a:ext cx="99" cy="19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6" name="Text Box 34"/>
              <p:cNvSpPr txBox="1">
                <a:spLocks noChangeArrowheads="1"/>
              </p:cNvSpPr>
              <p:nvPr/>
            </p:nvSpPr>
            <p:spPr bwMode="auto">
              <a:xfrm>
                <a:off x="1812925" y="3413125"/>
                <a:ext cx="893763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charset="0"/>
                  </a:rPr>
                  <a:t>Access</a:t>
                </a:r>
              </a:p>
            </p:txBody>
          </p:sp>
          <p:sp>
            <p:nvSpPr>
              <p:cNvPr id="67" name="Text Box 35"/>
              <p:cNvSpPr txBox="1">
                <a:spLocks noChangeArrowheads="1"/>
              </p:cNvSpPr>
              <p:nvPr/>
            </p:nvSpPr>
            <p:spPr bwMode="auto">
              <a:xfrm>
                <a:off x="7315200" y="3276600"/>
                <a:ext cx="893763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charset="0"/>
                  </a:rPr>
                  <a:t>Access</a:t>
                </a:r>
              </a:p>
            </p:txBody>
          </p:sp>
          <p:sp>
            <p:nvSpPr>
              <p:cNvPr id="68" name="Text Box 36"/>
              <p:cNvSpPr txBox="1">
                <a:spLocks noChangeArrowheads="1"/>
              </p:cNvSpPr>
              <p:nvPr/>
            </p:nvSpPr>
            <p:spPr bwMode="auto">
              <a:xfrm>
                <a:off x="3733800" y="2971800"/>
                <a:ext cx="1152525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charset="0"/>
                  </a:rPr>
                  <a:t>Backbone</a:t>
                </a: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3657600" y="1981200"/>
                <a:ext cx="2740025" cy="484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en-US" sz="2000" b="1">
                    <a:latin typeface="Arial" charset="0"/>
                  </a:rPr>
                  <a:t>Diffserv Region</a:t>
                </a:r>
              </a:p>
            </p:txBody>
          </p:sp>
          <p:sp>
            <p:nvSpPr>
              <p:cNvPr id="70" name="Text Box 38"/>
              <p:cNvSpPr txBox="1">
                <a:spLocks noChangeArrowheads="1"/>
              </p:cNvSpPr>
              <p:nvPr/>
            </p:nvSpPr>
            <p:spPr bwMode="auto">
              <a:xfrm>
                <a:off x="765175" y="1570038"/>
                <a:ext cx="1974850" cy="622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3025" tIns="36512" rIns="73025" bIns="36512">
                <a:spAutoFit/>
              </a:bodyPr>
              <a:lstStyle/>
              <a:p>
                <a:pPr eaLnBrk="0" hangingPunct="0"/>
                <a:r>
                  <a:rPr lang="en-US" sz="1800" b="1">
                    <a:latin typeface="Arial" charset="0"/>
                  </a:rPr>
                  <a:t>Per flow policing</a:t>
                </a:r>
              </a:p>
              <a:p>
                <a:pPr eaLnBrk="0" hangingPunct="0"/>
                <a:r>
                  <a:rPr lang="en-US" sz="1800" b="1">
                    <a:latin typeface="Arial" charset="0"/>
                  </a:rPr>
                  <a:t>DSCP marking</a:t>
                </a:r>
              </a:p>
            </p:txBody>
          </p:sp>
          <p:sp>
            <p:nvSpPr>
              <p:cNvPr id="71" name="Line 39"/>
              <p:cNvSpPr>
                <a:spLocks noChangeShapeType="1"/>
              </p:cNvSpPr>
              <p:nvPr/>
            </p:nvSpPr>
            <p:spPr bwMode="auto">
              <a:xfrm>
                <a:off x="1905000" y="2286000"/>
                <a:ext cx="381000" cy="457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3025" tIns="36512" rIns="73025" bIns="36512" anchor="ctr"/>
              <a:lstStyle/>
              <a:p>
                <a:endParaRPr lang="en-US"/>
              </a:p>
            </p:txBody>
          </p:sp>
          <p:sp>
            <p:nvSpPr>
              <p:cNvPr id="72" name="Text Box 41"/>
              <p:cNvSpPr txBox="1">
                <a:spLocks noChangeArrowheads="1"/>
              </p:cNvSpPr>
              <p:nvPr/>
            </p:nvSpPr>
            <p:spPr bwMode="auto">
              <a:xfrm>
                <a:off x="4038600" y="3886200"/>
                <a:ext cx="1898650" cy="347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3025" tIns="36512" rIns="73025" bIns="36512">
                <a:spAutoFit/>
              </a:bodyPr>
              <a:lstStyle/>
              <a:p>
                <a:pPr eaLnBrk="0" hangingPunct="0"/>
                <a:r>
                  <a:rPr lang="en-US" sz="1800" b="1" dirty="0">
                    <a:solidFill>
                      <a:srgbClr val="FF0000"/>
                    </a:solidFill>
                    <a:latin typeface="Arial" charset="0"/>
                  </a:rPr>
                  <a:t>RSVP </a:t>
                </a:r>
                <a:r>
                  <a:rPr lang="en-US" sz="1800" b="1" dirty="0" err="1">
                    <a:solidFill>
                      <a:srgbClr val="FF0000"/>
                    </a:solidFill>
                    <a:latin typeface="Arial" charset="0"/>
                  </a:rPr>
                  <a:t>signalling</a:t>
                </a:r>
                <a:endParaRPr lang="en-US" sz="1800" b="1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73" name="Line 42"/>
              <p:cNvSpPr>
                <a:spLocks noChangeShapeType="1"/>
              </p:cNvSpPr>
              <p:nvPr/>
            </p:nvSpPr>
            <p:spPr bwMode="auto">
              <a:xfrm flipH="1">
                <a:off x="4419600" y="2286000"/>
                <a:ext cx="2057400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3025" tIns="36512" rIns="73025" bIns="36512" anchor="ctr"/>
              <a:lstStyle/>
              <a:p>
                <a:endParaRPr lang="en-US"/>
              </a:p>
            </p:txBody>
          </p:sp>
          <p:sp>
            <p:nvSpPr>
              <p:cNvPr id="74" name="Line 43"/>
              <p:cNvSpPr>
                <a:spLocks noChangeShapeType="1"/>
              </p:cNvSpPr>
              <p:nvPr/>
            </p:nvSpPr>
            <p:spPr bwMode="auto">
              <a:xfrm flipH="1">
                <a:off x="5638800" y="2362200"/>
                <a:ext cx="990600" cy="457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3025" tIns="36512" rIns="73025" bIns="36512" anchor="ctr"/>
              <a:lstStyle/>
              <a:p>
                <a:endParaRPr lang="en-US"/>
              </a:p>
            </p:txBody>
          </p:sp>
          <p:sp>
            <p:nvSpPr>
              <p:cNvPr id="75" name="Freeform 44"/>
              <p:cNvSpPr>
                <a:spLocks/>
              </p:cNvSpPr>
              <p:nvPr/>
            </p:nvSpPr>
            <p:spPr bwMode="auto">
              <a:xfrm>
                <a:off x="1447800" y="2717800"/>
                <a:ext cx="6997700" cy="1397000"/>
              </a:xfrm>
              <a:custGeom>
                <a:avLst/>
                <a:gdLst>
                  <a:gd name="T0" fmla="*/ 0 w 4408"/>
                  <a:gd name="T1" fmla="*/ 736 h 880"/>
                  <a:gd name="T2" fmla="*/ 336 w 4408"/>
                  <a:gd name="T3" fmla="*/ 400 h 880"/>
                  <a:gd name="T4" fmla="*/ 768 w 4408"/>
                  <a:gd name="T5" fmla="*/ 160 h 880"/>
                  <a:gd name="T6" fmla="*/ 1728 w 4408"/>
                  <a:gd name="T7" fmla="*/ 16 h 880"/>
                  <a:gd name="T8" fmla="*/ 2592 w 4408"/>
                  <a:gd name="T9" fmla="*/ 256 h 880"/>
                  <a:gd name="T10" fmla="*/ 3552 w 4408"/>
                  <a:gd name="T11" fmla="*/ 160 h 880"/>
                  <a:gd name="T12" fmla="*/ 4272 w 4408"/>
                  <a:gd name="T13" fmla="*/ 352 h 880"/>
                  <a:gd name="T14" fmla="*/ 4368 w 4408"/>
                  <a:gd name="T15" fmla="*/ 88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8" h="880">
                    <a:moveTo>
                      <a:pt x="0" y="736"/>
                    </a:moveTo>
                    <a:cubicBezTo>
                      <a:pt x="104" y="616"/>
                      <a:pt x="208" y="496"/>
                      <a:pt x="336" y="400"/>
                    </a:cubicBezTo>
                    <a:cubicBezTo>
                      <a:pt x="464" y="304"/>
                      <a:pt x="536" y="224"/>
                      <a:pt x="768" y="160"/>
                    </a:cubicBezTo>
                    <a:cubicBezTo>
                      <a:pt x="1000" y="96"/>
                      <a:pt x="1424" y="0"/>
                      <a:pt x="1728" y="16"/>
                    </a:cubicBezTo>
                    <a:cubicBezTo>
                      <a:pt x="2032" y="32"/>
                      <a:pt x="2288" y="232"/>
                      <a:pt x="2592" y="256"/>
                    </a:cubicBezTo>
                    <a:cubicBezTo>
                      <a:pt x="2896" y="280"/>
                      <a:pt x="3272" y="144"/>
                      <a:pt x="3552" y="160"/>
                    </a:cubicBezTo>
                    <a:cubicBezTo>
                      <a:pt x="3832" y="176"/>
                      <a:pt x="4136" y="232"/>
                      <a:pt x="4272" y="352"/>
                    </a:cubicBezTo>
                    <a:cubicBezTo>
                      <a:pt x="4408" y="472"/>
                      <a:pt x="4388" y="676"/>
                      <a:pt x="4368" y="88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" name="Line 45"/>
              <p:cNvSpPr>
                <a:spLocks noChangeShapeType="1"/>
              </p:cNvSpPr>
              <p:nvPr/>
            </p:nvSpPr>
            <p:spPr bwMode="auto">
              <a:xfrm flipV="1">
                <a:off x="5562600" y="3124200"/>
                <a:ext cx="3810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Line 46"/>
              <p:cNvSpPr>
                <a:spLocks noChangeShapeType="1"/>
              </p:cNvSpPr>
              <p:nvPr/>
            </p:nvSpPr>
            <p:spPr bwMode="auto">
              <a:xfrm>
                <a:off x="2362200" y="2362200"/>
                <a:ext cx="571500" cy="990600"/>
              </a:xfrm>
              <a:prstGeom prst="line">
                <a:avLst/>
              </a:prstGeom>
              <a:noFill/>
              <a:ln w="38100">
                <a:solidFill>
                  <a:srgbClr val="990099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Line 47"/>
              <p:cNvSpPr>
                <a:spLocks noChangeShapeType="1"/>
              </p:cNvSpPr>
              <p:nvPr/>
            </p:nvSpPr>
            <p:spPr bwMode="auto">
              <a:xfrm flipH="1">
                <a:off x="6629400" y="2514600"/>
                <a:ext cx="685800" cy="990600"/>
              </a:xfrm>
              <a:prstGeom prst="line">
                <a:avLst/>
              </a:prstGeom>
              <a:noFill/>
              <a:ln w="38100">
                <a:solidFill>
                  <a:srgbClr val="990099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Line 48"/>
              <p:cNvSpPr>
                <a:spLocks noChangeShapeType="1"/>
              </p:cNvSpPr>
              <p:nvPr/>
            </p:nvSpPr>
            <p:spPr bwMode="auto">
              <a:xfrm flipH="1" flipV="1">
                <a:off x="2971800" y="3429000"/>
                <a:ext cx="9906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" name="Text Box 49"/>
              <p:cNvSpPr txBox="1">
                <a:spLocks noChangeArrowheads="1"/>
              </p:cNvSpPr>
              <p:nvPr/>
            </p:nvSpPr>
            <p:spPr bwMode="auto">
              <a:xfrm>
                <a:off x="3870325" y="4784725"/>
                <a:ext cx="169545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charset="0"/>
                  </a:rPr>
                  <a:t>Trust Boundary</a:t>
                </a:r>
              </a:p>
            </p:txBody>
          </p:sp>
          <p:sp>
            <p:nvSpPr>
              <p:cNvPr id="81" name="Line 50"/>
              <p:cNvSpPr>
                <a:spLocks noChangeShapeType="1"/>
              </p:cNvSpPr>
              <p:nvPr/>
            </p:nvSpPr>
            <p:spPr bwMode="auto">
              <a:xfrm flipV="1">
                <a:off x="5557838" y="3500438"/>
                <a:ext cx="1085850" cy="1257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771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Messaging Protocol (RTMP)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Protokol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Adobe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Server media </a:t>
            </a:r>
            <a:r>
              <a:rPr lang="en-US" dirty="0" err="1" smtClean="0"/>
              <a:t>dan</a:t>
            </a:r>
            <a:r>
              <a:rPr lang="en-US" dirty="0" smtClean="0"/>
              <a:t> Flash player.</a:t>
            </a:r>
          </a:p>
          <a:p>
            <a:r>
              <a:rPr lang="en-US" dirty="0" smtClean="0"/>
              <a:t>Adobe </a:t>
            </a:r>
            <a:r>
              <a:rPr lang="en-US" dirty="0" err="1" smtClean="0"/>
              <a:t>merilis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public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versi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fix</a:t>
            </a:r>
          </a:p>
          <a:p>
            <a:r>
              <a:rPr lang="en-US" dirty="0" err="1" smtClean="0"/>
              <a:t>Variasi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RTMP</a:t>
            </a:r>
          </a:p>
          <a:p>
            <a:pPr lvl="1"/>
            <a:r>
              <a:rPr lang="en-US" dirty="0" smtClean="0"/>
              <a:t>RTMPS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ditambah</a:t>
            </a:r>
            <a:r>
              <a:rPr lang="en-US" dirty="0" smtClean="0">
                <a:sym typeface="Wingdings"/>
              </a:rPr>
              <a:t> TLS/SSL</a:t>
            </a:r>
          </a:p>
          <a:p>
            <a:pPr lvl="1"/>
            <a:r>
              <a:rPr lang="en-US" dirty="0" smtClean="0">
                <a:sym typeface="Wingdings"/>
              </a:rPr>
              <a:t>RTMPE  </a:t>
            </a:r>
            <a:r>
              <a:rPr lang="en-US" dirty="0" err="1" smtClean="0">
                <a:sym typeface="Wingdings"/>
              </a:rPr>
              <a:t>ditambah</a:t>
            </a:r>
            <a:r>
              <a:rPr lang="en-US" dirty="0" smtClean="0">
                <a:sym typeface="Wingdings"/>
              </a:rPr>
              <a:t> adobe encryption</a:t>
            </a:r>
          </a:p>
          <a:p>
            <a:pPr lvl="1"/>
            <a:r>
              <a:rPr lang="en-US" dirty="0" smtClean="0">
                <a:sym typeface="Wingdings"/>
              </a:rPr>
              <a:t>RTMPT  HTTP Tunnel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3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Implementasi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Client</a:t>
            </a:r>
          </a:p>
          <a:p>
            <a:pPr lvl="1"/>
            <a:r>
              <a:rPr lang="en-US" dirty="0" smtClean="0"/>
              <a:t>Adobe FLASH</a:t>
            </a:r>
          </a:p>
          <a:p>
            <a:pPr lvl="1"/>
            <a:r>
              <a:rPr lang="en-US" dirty="0" err="1" smtClean="0"/>
              <a:t>MPlayer</a:t>
            </a:r>
            <a:endParaRPr lang="en-US" dirty="0"/>
          </a:p>
          <a:p>
            <a:pPr lvl="1"/>
            <a:r>
              <a:rPr lang="en-US" dirty="0" smtClean="0"/>
              <a:t>XBMC</a:t>
            </a:r>
          </a:p>
          <a:p>
            <a:pPr lvl="1"/>
            <a:r>
              <a:rPr lang="en-US" dirty="0" smtClean="0"/>
              <a:t>VLC</a:t>
            </a:r>
          </a:p>
          <a:p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Adobe Flash Media Server</a:t>
            </a:r>
          </a:p>
          <a:p>
            <a:pPr lvl="1"/>
            <a:r>
              <a:rPr lang="en-US" dirty="0" err="1" smtClean="0"/>
              <a:t>RealNetworks</a:t>
            </a:r>
            <a:r>
              <a:rPr lang="en-US" dirty="0" smtClean="0"/>
              <a:t> Server</a:t>
            </a:r>
          </a:p>
          <a:p>
            <a:pPr lvl="1"/>
            <a:r>
              <a:rPr lang="en-US" dirty="0" smtClean="0"/>
              <a:t>Red5 Media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2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/>
              <a:t> </a:t>
            </a:r>
            <a:r>
              <a:rPr lang="en-US" dirty="0" smtClean="0"/>
              <a:t>Multimedia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Telephony (VoIP)</a:t>
            </a:r>
          </a:p>
          <a:p>
            <a:r>
              <a:rPr lang="en-US" dirty="0" smtClean="0"/>
              <a:t>Streaming Server</a:t>
            </a:r>
          </a:p>
          <a:p>
            <a:r>
              <a:rPr lang="en-US" dirty="0" smtClean="0"/>
              <a:t>Share between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9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Telephony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Hari</a:t>
            </a:r>
            <a:r>
              <a:rPr lang="en-US" dirty="0" smtClean="0"/>
              <a:t> - 2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9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Isi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Hari</a:t>
            </a:r>
            <a:r>
              <a:rPr lang="en-US" dirty="0" smtClean="0"/>
              <a:t> 1</a:t>
            </a:r>
          </a:p>
          <a:p>
            <a:pPr lvl="1"/>
            <a:r>
              <a:rPr lang="en-US" dirty="0" smtClean="0"/>
              <a:t>Multimedia Protocol</a:t>
            </a:r>
          </a:p>
          <a:p>
            <a:r>
              <a:rPr lang="en-US" dirty="0" err="1" smtClean="0"/>
              <a:t>Hari</a:t>
            </a:r>
            <a:r>
              <a:rPr lang="en-US" dirty="0" smtClean="0"/>
              <a:t> 2</a:t>
            </a:r>
          </a:p>
          <a:p>
            <a:pPr lvl="1"/>
            <a:r>
              <a:rPr lang="en-US" dirty="0" smtClean="0"/>
              <a:t>IP Telephony</a:t>
            </a:r>
          </a:p>
          <a:p>
            <a:pPr lvl="2"/>
            <a:r>
              <a:rPr lang="en-US" dirty="0" smtClean="0"/>
              <a:t>H.323</a:t>
            </a:r>
          </a:p>
          <a:p>
            <a:pPr lvl="2"/>
            <a:r>
              <a:rPr lang="en-US" dirty="0" smtClean="0"/>
              <a:t>SIP</a:t>
            </a:r>
          </a:p>
          <a:p>
            <a:pPr lvl="1"/>
            <a:r>
              <a:rPr lang="en-US" dirty="0" smtClean="0"/>
              <a:t>Media Server</a:t>
            </a:r>
          </a:p>
          <a:p>
            <a:r>
              <a:rPr lang="en-US" dirty="0" err="1" smtClean="0"/>
              <a:t>Hari</a:t>
            </a:r>
            <a:r>
              <a:rPr lang="en-US" dirty="0" smtClean="0"/>
              <a:t> 3</a:t>
            </a:r>
          </a:p>
          <a:p>
            <a:pPr lvl="1"/>
            <a:r>
              <a:rPr lang="en-US" dirty="0" smtClean="0"/>
              <a:t>DLNA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4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Telephony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Voice Over IP (VoIP)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Protokol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?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Penomeran</a:t>
            </a:r>
            <a:r>
              <a:rPr lang="en-US" dirty="0" smtClean="0"/>
              <a:t> 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Audio OK, Video 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19444" b="-194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607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 err="1" smtClean="0"/>
              <a:t>dibalik</a:t>
            </a:r>
            <a:r>
              <a:rPr lang="en-US" dirty="0" smtClean="0"/>
              <a:t> VoIP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H.323</a:t>
            </a:r>
          </a:p>
          <a:p>
            <a:r>
              <a:rPr lang="en-US" dirty="0" smtClean="0"/>
              <a:t>Session Initiation Protocol (SIP)</a:t>
            </a:r>
          </a:p>
          <a:p>
            <a:r>
              <a:rPr lang="en-US" dirty="0" smtClean="0"/>
              <a:t>Media Gateway Control Protocol (MGCP)</a:t>
            </a:r>
          </a:p>
          <a:p>
            <a:r>
              <a:rPr lang="en-US" dirty="0" smtClean="0"/>
              <a:t>Session Description Protocol (SDP)</a:t>
            </a:r>
          </a:p>
          <a:p>
            <a:r>
              <a:rPr lang="en-US" dirty="0" smtClean="0"/>
              <a:t>Real-time Transport Protocol (RTP)</a:t>
            </a:r>
          </a:p>
          <a:p>
            <a:r>
              <a:rPr lang="en-US" dirty="0" smtClean="0"/>
              <a:t>Real-time Transport Control Protocol (RTCP)</a:t>
            </a:r>
          </a:p>
          <a:p>
            <a:r>
              <a:rPr lang="en-US" dirty="0" smtClean="0"/>
              <a:t>Skype protocol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35047" y="2679537"/>
            <a:ext cx="4188607" cy="1022196"/>
          </a:xfrm>
          <a:prstGeom prst="round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H.323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7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H.323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ITU Telecommunication Standardization Sector (ITU-T)</a:t>
            </a:r>
          </a:p>
          <a:p>
            <a:pPr lvl="1"/>
            <a:r>
              <a:rPr lang="en-US" dirty="0" err="1" smtClean="0"/>
              <a:t>Protokol</a:t>
            </a:r>
            <a:r>
              <a:rPr lang="en-US" dirty="0" smtClean="0"/>
              <a:t> yang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audio-video </a:t>
            </a:r>
            <a:r>
              <a:rPr lang="en-US" dirty="0" err="1" smtClean="0"/>
              <a:t>melalui</a:t>
            </a:r>
            <a:r>
              <a:rPr lang="en-US" dirty="0" smtClean="0"/>
              <a:t> packet network.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H.32x</a:t>
            </a:r>
          </a:p>
          <a:p>
            <a:pPr lvl="1"/>
            <a:r>
              <a:rPr lang="en-US" dirty="0" smtClean="0"/>
              <a:t>Multimedia over ISDN, PSTN/SS7 </a:t>
            </a:r>
            <a:r>
              <a:rPr lang="en-US" dirty="0" err="1" smtClean="0"/>
              <a:t>dan</a:t>
            </a:r>
            <a:r>
              <a:rPr lang="en-US" dirty="0" smtClean="0"/>
              <a:t> 3G mobile</a:t>
            </a:r>
          </a:p>
          <a:p>
            <a:r>
              <a:rPr lang="en-US" dirty="0" smtClean="0"/>
              <a:t>Central </a:t>
            </a:r>
            <a:r>
              <a:rPr lang="en-US" dirty="0" smtClean="0">
                <a:sym typeface="Wingdings"/>
              </a:rPr>
              <a:t> PBX</a:t>
            </a:r>
          </a:p>
          <a:p>
            <a:pPr lvl="1"/>
            <a:r>
              <a:rPr lang="en-US" dirty="0" err="1" smtClean="0">
                <a:sym typeface="Wingdings"/>
              </a:rPr>
              <a:t>Implementasi</a:t>
            </a:r>
            <a:r>
              <a:rPr lang="en-US" dirty="0" smtClean="0">
                <a:sym typeface="Wingdings"/>
              </a:rPr>
              <a:t> GATEKEEPER</a:t>
            </a:r>
          </a:p>
        </p:txBody>
      </p:sp>
    </p:spTree>
    <p:extLst>
      <p:ext uri="{BB962C8B-B14F-4D97-AF65-F5344CB8AC3E}">
        <p14:creationId xmlns:p14="http://schemas.microsoft.com/office/powerpoint/2010/main" val="237502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57" y="1715766"/>
            <a:ext cx="2047382" cy="3898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484" y="3236257"/>
            <a:ext cx="4029086" cy="3202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635" y="1715766"/>
            <a:ext cx="2970770" cy="297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7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H.323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67026"/>
            <a:ext cx="7662864" cy="39702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Terminal</a:t>
            </a:r>
          </a:p>
          <a:p>
            <a:pPr lvl="1"/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software </a:t>
            </a:r>
            <a:r>
              <a:rPr lang="en-US" dirty="0" err="1" smtClean="0"/>
              <a:t>pada</a:t>
            </a:r>
            <a:r>
              <a:rPr lang="en-US" dirty="0" smtClean="0"/>
              <a:t> user</a:t>
            </a:r>
          </a:p>
          <a:p>
            <a:r>
              <a:rPr lang="en-US" dirty="0" smtClean="0"/>
              <a:t>Multipoint Control Unit</a:t>
            </a:r>
          </a:p>
          <a:p>
            <a:pPr lvl="1"/>
            <a:r>
              <a:rPr lang="en-US" dirty="0" err="1" smtClean="0"/>
              <a:t>Perangkat</a:t>
            </a:r>
            <a:r>
              <a:rPr lang="en-US" dirty="0" smtClean="0"/>
              <a:t> yang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terminal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teleconference</a:t>
            </a:r>
          </a:p>
          <a:p>
            <a:r>
              <a:rPr lang="en-US" dirty="0" smtClean="0"/>
              <a:t>Gateways</a:t>
            </a:r>
          </a:p>
          <a:p>
            <a:pPr lvl="1"/>
            <a:r>
              <a:rPr lang="en-US" dirty="0" err="1" smtClean="0"/>
              <a:t>Perangkat</a:t>
            </a:r>
            <a:r>
              <a:rPr lang="en-US" dirty="0" smtClean="0"/>
              <a:t> 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lain </a:t>
            </a:r>
            <a:r>
              <a:rPr lang="en-US" dirty="0" err="1" smtClean="0"/>
              <a:t>seperti</a:t>
            </a:r>
            <a:r>
              <a:rPr lang="en-US" dirty="0" smtClean="0"/>
              <a:t> PSTN</a:t>
            </a:r>
          </a:p>
          <a:p>
            <a:r>
              <a:rPr lang="en-US" dirty="0" smtClean="0"/>
              <a:t>Gatekeeper</a:t>
            </a:r>
          </a:p>
          <a:p>
            <a:pPr lvl="1"/>
            <a:r>
              <a:rPr lang="en-US" dirty="0" err="1" smtClean="0"/>
              <a:t>Perangkat</a:t>
            </a:r>
            <a:r>
              <a:rPr lang="en-US" dirty="0" smtClean="0"/>
              <a:t> yang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“</a:t>
            </a:r>
            <a:r>
              <a:rPr lang="en-US" dirty="0" err="1" smtClean="0"/>
              <a:t>nomer</a:t>
            </a:r>
            <a:r>
              <a:rPr lang="en-US" dirty="0" smtClean="0"/>
              <a:t>” </a:t>
            </a:r>
            <a:r>
              <a:rPr lang="en-US" dirty="0" err="1" smtClean="0"/>
              <a:t>pada</a:t>
            </a:r>
            <a:r>
              <a:rPr lang="en-US" dirty="0" smtClean="0"/>
              <a:t> terminal</a:t>
            </a:r>
          </a:p>
          <a:p>
            <a:r>
              <a:rPr lang="en-US" dirty="0" smtClean="0"/>
              <a:t>Border Element </a:t>
            </a:r>
            <a:r>
              <a:rPr lang="en-US" dirty="0" err="1" smtClean="0"/>
              <a:t>dan</a:t>
            </a:r>
            <a:r>
              <a:rPr lang="en-US" dirty="0" smtClean="0"/>
              <a:t> Peer Element</a:t>
            </a:r>
          </a:p>
          <a:p>
            <a:pPr lvl="1"/>
            <a:r>
              <a:rPr lang="en-US" dirty="0" err="1" smtClean="0"/>
              <a:t>Perangkat</a:t>
            </a:r>
            <a:r>
              <a:rPr lang="en-US" dirty="0" smtClean="0"/>
              <a:t> yang </a:t>
            </a:r>
            <a:r>
              <a:rPr lang="en-US" dirty="0" err="1" smtClean="0"/>
              <a:t>menghubungakan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H.323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H.323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2384038"/>
            <a:ext cx="64389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5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H.323 - Terminal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40664" y="2499345"/>
            <a:ext cx="3767328" cy="3537918"/>
          </a:xfrm>
        </p:spPr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34753" y="2499345"/>
            <a:ext cx="3767328" cy="3537918"/>
          </a:xfrm>
        </p:spPr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78" y="3431533"/>
            <a:ext cx="1432416" cy="2727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899" y="2990375"/>
            <a:ext cx="1470964" cy="1470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489" y="2990375"/>
            <a:ext cx="2160547" cy="12099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118" y="4200281"/>
            <a:ext cx="3615963" cy="2418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8092" y="2323715"/>
            <a:ext cx="1663989" cy="1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H.323 – Multipoint Control Unit (MCU)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3268" b="-13268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Hardware based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</a:t>
            </a:r>
            <a:r>
              <a:rPr lang="en-US" dirty="0" smtClean="0"/>
              <a:t> client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Cisco MCU series</a:t>
            </a:r>
          </a:p>
          <a:p>
            <a:pPr lvl="1"/>
            <a:r>
              <a:rPr lang="en-US" dirty="0" err="1" smtClean="0"/>
              <a:t>Polycom</a:t>
            </a:r>
            <a:r>
              <a:rPr lang="en-US" dirty="0" smtClean="0"/>
              <a:t> RMX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7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H.323 - Gateways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Penghubung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PSTN </a:t>
            </a:r>
            <a:r>
              <a:rPr lang="en-US" dirty="0" err="1" smtClean="0"/>
              <a:t>dengan</a:t>
            </a:r>
            <a:r>
              <a:rPr lang="en-US" dirty="0" smtClean="0"/>
              <a:t> H.323</a:t>
            </a:r>
          </a:p>
          <a:p>
            <a:r>
              <a:rPr lang="en-US" dirty="0" err="1" smtClean="0"/>
              <a:t>Memiliki</a:t>
            </a:r>
            <a:r>
              <a:rPr lang="en-US" dirty="0" smtClean="0"/>
              <a:t> port FXO, FXS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CISCO router + FXO/FXS module</a:t>
            </a:r>
          </a:p>
          <a:p>
            <a:pPr lvl="1"/>
            <a:r>
              <a:rPr lang="en-US" dirty="0" smtClean="0"/>
              <a:t>Linksys SPA series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3546"/>
            <a:ext cx="2745058" cy="1778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444" y="4267662"/>
            <a:ext cx="1177732" cy="140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Protocol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Hari</a:t>
            </a:r>
            <a:r>
              <a:rPr lang="en-US" dirty="0" smtClean="0"/>
              <a:t> - 1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5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H.323 – Gateways - FXO/FXS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FXO = Foreign </a:t>
            </a:r>
            <a:r>
              <a:rPr lang="en-US" dirty="0" err="1" smtClean="0"/>
              <a:t>eXchange</a:t>
            </a:r>
            <a:r>
              <a:rPr lang="en-US" dirty="0" smtClean="0"/>
              <a:t> Office</a:t>
            </a:r>
          </a:p>
          <a:p>
            <a:r>
              <a:rPr lang="en-US" dirty="0" smtClean="0"/>
              <a:t>FXS = Foreign </a:t>
            </a:r>
            <a:r>
              <a:rPr lang="en-US" dirty="0" err="1" smtClean="0"/>
              <a:t>eXchange</a:t>
            </a:r>
            <a:r>
              <a:rPr lang="en-US" dirty="0" smtClean="0"/>
              <a:t> Subscriber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68" y="4176421"/>
            <a:ext cx="7391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H.323 - Gateways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7393" r="739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9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H.323 - Gatekeeper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Memberi</a:t>
            </a:r>
            <a:r>
              <a:rPr lang="en-US" dirty="0" smtClean="0"/>
              <a:t> “</a:t>
            </a:r>
            <a:r>
              <a:rPr lang="en-US" dirty="0" err="1" smtClean="0"/>
              <a:t>nomer</a:t>
            </a:r>
            <a:r>
              <a:rPr lang="en-US" dirty="0" smtClean="0"/>
              <a:t>” </a:t>
            </a:r>
            <a:r>
              <a:rPr lang="en-US" dirty="0" err="1" smtClean="0"/>
              <a:t>pada</a:t>
            </a:r>
            <a:r>
              <a:rPr lang="en-US" dirty="0" smtClean="0"/>
              <a:t> terminal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err="1" smtClean="0"/>
              <a:t>GnuGK</a:t>
            </a:r>
            <a:endParaRPr lang="en-US" dirty="0" smtClean="0"/>
          </a:p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CISCO router with gatekeeper IOS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16" y="2559397"/>
            <a:ext cx="2017625" cy="1893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79" y="4561305"/>
            <a:ext cx="3094165" cy="137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5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H.323 – Border/Peer Element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penomeran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gatekeeper</a:t>
            </a:r>
          </a:p>
          <a:p>
            <a:r>
              <a:rPr lang="en-US" dirty="0" smtClean="0"/>
              <a:t>9xxx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Initiation Protocol (SIP)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Protokol</a:t>
            </a:r>
            <a:r>
              <a:rPr lang="en-US" dirty="0" smtClean="0"/>
              <a:t> signal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sesi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multimedia audio </a:t>
            </a:r>
            <a:r>
              <a:rPr lang="en-US" dirty="0" err="1" smtClean="0"/>
              <a:t>dan</a:t>
            </a:r>
            <a:r>
              <a:rPr lang="en-US" dirty="0" smtClean="0"/>
              <a:t> video </a:t>
            </a:r>
            <a:r>
              <a:rPr lang="en-US" dirty="0" err="1" smtClean="0"/>
              <a:t>melalui</a:t>
            </a:r>
            <a:r>
              <a:rPr lang="en-US" dirty="0" smtClean="0"/>
              <a:t> Internet Protocol (IP)</a:t>
            </a:r>
          </a:p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Internet Engineering Task Force (IETF)</a:t>
            </a:r>
          </a:p>
          <a:p>
            <a:r>
              <a:rPr lang="en-US" dirty="0" err="1" smtClean="0">
                <a:sym typeface="Wingdings"/>
              </a:rPr>
              <a:t>Berjalan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diatas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protokol</a:t>
            </a:r>
            <a:r>
              <a:rPr lang="en-US" dirty="0" smtClean="0">
                <a:sym typeface="Wingdings"/>
              </a:rPr>
              <a:t> RTP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8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SIP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User Agent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UAC = User Agent Client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UAS = User Agent Server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Server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Proxy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Registrar,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Redirect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Location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Gateway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32850" b="-32850"/>
          <a:stretch>
            <a:fillRect/>
          </a:stretch>
        </p:blipFill>
        <p:spPr>
          <a:xfrm>
            <a:off x="228600" y="891659"/>
            <a:ext cx="4689636" cy="5263078"/>
          </a:xfrm>
        </p:spPr>
      </p:pic>
    </p:spTree>
    <p:extLst>
      <p:ext uri="{BB962C8B-B14F-4D97-AF65-F5344CB8AC3E}">
        <p14:creationId xmlns:p14="http://schemas.microsoft.com/office/powerpoint/2010/main" val="44134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– User Agent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PC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X-Lite</a:t>
            </a:r>
          </a:p>
          <a:p>
            <a:pPr lvl="1"/>
            <a:r>
              <a:rPr lang="en-US" dirty="0" smtClean="0"/>
              <a:t>iPhone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Zoiper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Android  ??</a:t>
            </a:r>
          </a:p>
          <a:p>
            <a:pPr lvl="1"/>
            <a:r>
              <a:rPr lang="en-US" dirty="0" smtClean="0">
                <a:sym typeface="Wingdings"/>
              </a:rPr>
              <a:t>Blackberry  ??</a:t>
            </a:r>
          </a:p>
          <a:p>
            <a:pPr lvl="1"/>
            <a:r>
              <a:rPr lang="en-US" dirty="0" smtClean="0">
                <a:sym typeface="Wingdings"/>
              </a:rPr>
              <a:t>Nokia  ?? </a:t>
            </a:r>
            <a:endParaRPr lang="en-US" dirty="0" smtClean="0"/>
          </a:p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Cisco IP Phone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72" y="3931402"/>
            <a:ext cx="3154906" cy="2523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40" y="2810075"/>
            <a:ext cx="1654237" cy="22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8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SIP – </a:t>
            </a: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Proxy</a:t>
            </a:r>
          </a:p>
          <a:p>
            <a:pPr lvl="1"/>
            <a:r>
              <a:rPr lang="en-US" dirty="0" smtClean="0"/>
              <a:t>Server yang </a:t>
            </a:r>
            <a:r>
              <a:rPr lang="en-US" dirty="0" err="1" smtClean="0"/>
              <a:t>melakukan</a:t>
            </a:r>
            <a:r>
              <a:rPr lang="en-US" dirty="0" smtClean="0"/>
              <a:t> request </a:t>
            </a:r>
            <a:r>
              <a:rPr lang="en-US" dirty="0" err="1" smtClean="0"/>
              <a:t>pemanggilan</a:t>
            </a:r>
            <a:endParaRPr lang="en-US" dirty="0" smtClean="0"/>
          </a:p>
          <a:p>
            <a:pPr lvl="1"/>
            <a:r>
              <a:rPr lang="en-US" dirty="0" smtClean="0"/>
              <a:t>Routing</a:t>
            </a:r>
          </a:p>
          <a:p>
            <a:r>
              <a:rPr lang="en-US" dirty="0" smtClean="0"/>
              <a:t>Registrar</a:t>
            </a:r>
          </a:p>
          <a:p>
            <a:pPr lvl="1"/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penomeran</a:t>
            </a:r>
            <a:endParaRPr lang="en-US" dirty="0" smtClean="0"/>
          </a:p>
          <a:p>
            <a:r>
              <a:rPr lang="en-US" dirty="0" smtClean="0"/>
              <a:t>Redirect</a:t>
            </a:r>
          </a:p>
          <a:p>
            <a:pPr lvl="1"/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pemanggilan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lain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3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– Server (</a:t>
            </a:r>
            <a:r>
              <a:rPr lang="en-US" dirty="0" err="1" smtClean="0"/>
              <a:t>implementasi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Proprietary</a:t>
            </a:r>
          </a:p>
          <a:p>
            <a:pPr lvl="1"/>
            <a:r>
              <a:rPr lang="en-US" dirty="0" smtClean="0"/>
              <a:t>CISCO Unified Communication Manager (CUCM)</a:t>
            </a:r>
            <a:endParaRPr lang="en-US" dirty="0"/>
          </a:p>
          <a:p>
            <a:r>
              <a:rPr lang="en-US" dirty="0" err="1" smtClean="0"/>
              <a:t>OpenSource</a:t>
            </a:r>
            <a:endParaRPr lang="en-US" dirty="0" smtClean="0"/>
          </a:p>
          <a:p>
            <a:pPr lvl="1"/>
            <a:r>
              <a:rPr lang="en-US" dirty="0" smtClean="0"/>
              <a:t>Asterisk PBX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5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Multimedia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Media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orang lain 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Bagaimana</a:t>
            </a:r>
            <a:r>
              <a:rPr lang="en-US" dirty="0" smtClean="0"/>
              <a:t> ?</a:t>
            </a:r>
          </a:p>
          <a:p>
            <a:endParaRPr lang="en-US" dirty="0"/>
          </a:p>
          <a:p>
            <a:r>
              <a:rPr lang="en-US" sz="3600" dirty="0" smtClean="0"/>
              <a:t>MULTIMEDIA PROTOCOL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78936" b="-789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019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– Asterisk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Kebutuhan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Koneksi</a:t>
            </a:r>
            <a:r>
              <a:rPr lang="en-US" dirty="0" smtClean="0"/>
              <a:t> Internet</a:t>
            </a:r>
          </a:p>
          <a:p>
            <a:pPr lvl="1"/>
            <a:r>
              <a:rPr lang="en-US" dirty="0" smtClean="0"/>
              <a:t>PC </a:t>
            </a:r>
            <a:r>
              <a:rPr lang="en-US" dirty="0" err="1" smtClean="0"/>
              <a:t>sebagai</a:t>
            </a:r>
            <a:r>
              <a:rPr lang="en-US" dirty="0" smtClean="0"/>
              <a:t> server VoIP</a:t>
            </a:r>
          </a:p>
          <a:p>
            <a:pPr lvl="1"/>
            <a:r>
              <a:rPr lang="en-US" dirty="0" smtClean="0"/>
              <a:t>LAN</a:t>
            </a:r>
          </a:p>
          <a:p>
            <a:r>
              <a:rPr lang="en-US" dirty="0" smtClean="0"/>
              <a:t>Download “</a:t>
            </a:r>
            <a:r>
              <a:rPr lang="en-US" dirty="0" err="1" smtClean="0"/>
              <a:t>AsteriskNow</a:t>
            </a:r>
            <a:r>
              <a:rPr lang="en-US" dirty="0" smtClean="0"/>
              <a:t> Software PBX” ISO</a:t>
            </a:r>
          </a:p>
          <a:p>
            <a:pPr lvl="1"/>
            <a:r>
              <a:rPr lang="en-US" dirty="0">
                <a:hlinkClick r:id="rId2"/>
              </a:rPr>
              <a:t>http://www.asterisk.org/</a:t>
            </a:r>
            <a:r>
              <a:rPr lang="en-US" dirty="0" smtClean="0">
                <a:hlinkClick r:id="rId2"/>
              </a:rPr>
              <a:t>downloads</a:t>
            </a:r>
            <a:endParaRPr lang="en-US" dirty="0" smtClean="0"/>
          </a:p>
          <a:p>
            <a:r>
              <a:rPr lang="en-US" dirty="0" smtClean="0"/>
              <a:t>Burn DVD</a:t>
            </a:r>
          </a:p>
          <a:p>
            <a:r>
              <a:rPr lang="en-US" dirty="0" err="1" smtClean="0"/>
              <a:t>Nyalakan</a:t>
            </a:r>
            <a:r>
              <a:rPr lang="en-US" dirty="0" smtClean="0"/>
              <a:t> PC </a:t>
            </a:r>
            <a:r>
              <a:rPr lang="en-US" dirty="0" err="1" smtClean="0"/>
              <a:t>dan</a:t>
            </a:r>
            <a:r>
              <a:rPr lang="en-US" dirty="0" smtClean="0"/>
              <a:t> booting </a:t>
            </a:r>
            <a:r>
              <a:rPr lang="en-US" dirty="0" err="1" smtClean="0"/>
              <a:t>dengan</a:t>
            </a:r>
            <a:r>
              <a:rPr lang="en-US" dirty="0" smtClean="0"/>
              <a:t> DVD </a:t>
            </a:r>
            <a:r>
              <a:rPr lang="en-US" dirty="0" err="1" smtClean="0"/>
              <a:t>AsteriskNow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7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– Asterisk (2)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34753" y="2499345"/>
            <a:ext cx="3767328" cy="3537918"/>
          </a:xfrm>
        </p:spPr>
        <p:txBody>
          <a:bodyPr/>
          <a:lstStyle/>
          <a:p>
            <a:r>
              <a:rPr lang="en-US" dirty="0" smtClean="0"/>
              <a:t>Booting</a:t>
            </a:r>
          </a:p>
          <a:p>
            <a:r>
              <a:rPr lang="en-US" dirty="0" err="1" smtClean="0"/>
              <a:t>Ketik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“1” </a:t>
            </a:r>
            <a:r>
              <a:rPr lang="en-US" dirty="0" err="1" smtClean="0"/>
              <a:t>dan</a:t>
            </a:r>
            <a:r>
              <a:rPr lang="en-US" dirty="0" smtClean="0"/>
              <a:t> ENTER</a:t>
            </a:r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installasi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GUI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93" y="2206853"/>
            <a:ext cx="4977724" cy="42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9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– Asterisk (3)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692" r="2692"/>
          <a:stretch>
            <a:fillRect/>
          </a:stretch>
        </p:blipFill>
        <p:spPr>
          <a:xfrm>
            <a:off x="253960" y="2364245"/>
            <a:ext cx="4254032" cy="36730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timezone</a:t>
            </a:r>
            <a:endParaRPr lang="en-US" dirty="0" smtClean="0"/>
          </a:p>
          <a:p>
            <a:r>
              <a:rPr lang="en-US" dirty="0" err="1" smtClean="0"/>
              <a:t>Pilih</a:t>
            </a:r>
            <a:r>
              <a:rPr lang="en-US" dirty="0" smtClean="0"/>
              <a:t> “Asia/Jakarta”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3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– Asterisk (4)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692" r="2692"/>
          <a:stretch>
            <a:fillRect/>
          </a:stretch>
        </p:blipFill>
        <p:spPr>
          <a:xfrm>
            <a:off x="207019" y="2323715"/>
            <a:ext cx="4300973" cy="371354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Mengisikan</a:t>
            </a:r>
            <a:r>
              <a:rPr lang="en-US" dirty="0" smtClean="0"/>
              <a:t> password </a:t>
            </a:r>
            <a:r>
              <a:rPr lang="en-US" dirty="0" err="1" smtClean="0"/>
              <a:t>untuk</a:t>
            </a:r>
            <a:r>
              <a:rPr lang="en-US" dirty="0" smtClean="0"/>
              <a:t> ROOT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0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– Asterisk (5)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692" r="2692"/>
          <a:stretch>
            <a:fillRect/>
          </a:stretch>
        </p:blipFill>
        <p:spPr>
          <a:xfrm>
            <a:off x="222666" y="2337225"/>
            <a:ext cx="4285326" cy="37000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partisi</a:t>
            </a:r>
            <a:endParaRPr lang="en-US" dirty="0" smtClean="0"/>
          </a:p>
          <a:p>
            <a:r>
              <a:rPr lang="en-US" dirty="0" err="1" smtClean="0"/>
              <a:t>Pilih</a:t>
            </a:r>
            <a:r>
              <a:rPr lang="en-US" dirty="0" smtClean="0"/>
              <a:t> “Use All Space”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6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– Asterisk (6)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692" r="2692"/>
          <a:stretch>
            <a:fillRect/>
          </a:stretch>
        </p:blipFill>
        <p:spPr>
          <a:xfrm>
            <a:off x="238313" y="2350735"/>
            <a:ext cx="4269679" cy="36865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Tunggu</a:t>
            </a:r>
            <a:r>
              <a:rPr lang="en-US" dirty="0" smtClean="0"/>
              <a:t> proses </a:t>
            </a:r>
            <a:r>
              <a:rPr lang="en-US" dirty="0" err="1" smtClean="0"/>
              <a:t>installasi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4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– Asterisk (7)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692" r="2692"/>
          <a:stretch>
            <a:fillRect/>
          </a:stretch>
        </p:blipFill>
        <p:spPr>
          <a:xfrm>
            <a:off x="97491" y="1488141"/>
            <a:ext cx="4410501" cy="380811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Reboot PC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489" y="2302510"/>
            <a:ext cx="7360464" cy="491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3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– Asterisk (8)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4640" b="-14640"/>
          <a:stretch>
            <a:fillRect/>
          </a:stretch>
        </p:blipFill>
        <p:spPr>
          <a:xfrm>
            <a:off x="-74627" y="2080536"/>
            <a:ext cx="5085287" cy="439074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Perhatikan</a:t>
            </a:r>
            <a:r>
              <a:rPr lang="en-US" dirty="0" smtClean="0"/>
              <a:t> IP address server</a:t>
            </a:r>
          </a:p>
          <a:p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,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update </a:t>
            </a:r>
            <a:r>
              <a:rPr lang="en-US" dirty="0" err="1" smtClean="0"/>
              <a:t>aplikasi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Login </a:t>
            </a:r>
            <a:r>
              <a:rPr lang="en-US" dirty="0" err="1" smtClean="0"/>
              <a:t>dengan</a:t>
            </a:r>
            <a:r>
              <a:rPr lang="en-US" dirty="0" smtClean="0"/>
              <a:t> user “root”</a:t>
            </a:r>
          </a:p>
          <a:p>
            <a:r>
              <a:rPr lang="en-US" dirty="0" err="1" smtClean="0"/>
              <a:t>Jalankan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“yum update”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9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– Asterisk (9)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477" b="-24477"/>
          <a:stretch>
            <a:fillRect/>
          </a:stretch>
        </p:blipFill>
        <p:spPr>
          <a:xfrm>
            <a:off x="175651" y="1040203"/>
            <a:ext cx="4332341" cy="37406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server VoIP</a:t>
            </a:r>
          </a:p>
          <a:p>
            <a:r>
              <a:rPr lang="en-US" dirty="0" smtClean="0"/>
              <a:t>Login = admin</a:t>
            </a:r>
          </a:p>
          <a:p>
            <a:r>
              <a:rPr lang="en-US" dirty="0" smtClean="0"/>
              <a:t>Pass = admin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53987"/>
            <a:ext cx="6907603" cy="40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4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– Asterisk – </a:t>
            </a:r>
            <a:r>
              <a:rPr lang="en-US" dirty="0" err="1" smtClean="0"/>
              <a:t>Extention</a:t>
            </a:r>
            <a:r>
              <a:rPr lang="en-US" dirty="0" smtClean="0"/>
              <a:t> (1)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6022" b="-16022"/>
          <a:stretch>
            <a:fillRect/>
          </a:stretch>
        </p:blipFill>
        <p:spPr>
          <a:xfrm>
            <a:off x="410431" y="2499345"/>
            <a:ext cx="4097561" cy="35379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login </a:t>
            </a:r>
            <a:r>
              <a:rPr lang="en-US" dirty="0" err="1" smtClean="0"/>
              <a:t>dengan</a:t>
            </a:r>
            <a:r>
              <a:rPr lang="en-US" dirty="0" smtClean="0"/>
              <a:t> admin</a:t>
            </a:r>
          </a:p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Applications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Extentensions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Pilih</a:t>
            </a:r>
            <a:r>
              <a:rPr lang="en-US" dirty="0" smtClean="0">
                <a:sym typeface="Wingdings"/>
              </a:rPr>
              <a:t> “Generic SIP Device”</a:t>
            </a:r>
          </a:p>
          <a:p>
            <a:r>
              <a:rPr lang="en-US" dirty="0" smtClean="0">
                <a:sym typeface="Wingdings"/>
              </a:rPr>
              <a:t>Dan “submit”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8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Protocol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Multimedia protocol</a:t>
            </a:r>
          </a:p>
          <a:p>
            <a:pPr lvl="1"/>
            <a:r>
              <a:rPr lang="en-US" dirty="0"/>
              <a:t>RTP = Real-time Transport Protocol</a:t>
            </a:r>
          </a:p>
          <a:p>
            <a:pPr lvl="2"/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data Audio </a:t>
            </a:r>
            <a:r>
              <a:rPr lang="en-US" dirty="0" err="1"/>
              <a:t>dan</a:t>
            </a:r>
            <a:r>
              <a:rPr lang="en-US" dirty="0"/>
              <a:t> Video </a:t>
            </a:r>
            <a:r>
              <a:rPr lang="en-US" dirty="0" err="1"/>
              <a:t>secara</a:t>
            </a:r>
            <a:r>
              <a:rPr lang="en-US" dirty="0"/>
              <a:t> real-time </a:t>
            </a:r>
            <a:r>
              <a:rPr lang="en-US" dirty="0" err="1"/>
              <a:t>berupa</a:t>
            </a:r>
            <a:r>
              <a:rPr lang="en-US" dirty="0"/>
              <a:t> streaming media.</a:t>
            </a:r>
          </a:p>
          <a:p>
            <a:pPr lvl="1"/>
            <a:r>
              <a:rPr lang="en-US" dirty="0"/>
              <a:t>RTCP = RTP Control Protocol</a:t>
            </a:r>
          </a:p>
          <a:p>
            <a:pPr lvl="2"/>
            <a:r>
              <a:rPr lang="en-US" dirty="0"/>
              <a:t>RTP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mengirm</a:t>
            </a:r>
            <a:r>
              <a:rPr lang="en-US" dirty="0"/>
              <a:t> data, </a:t>
            </a:r>
            <a:r>
              <a:rPr lang="en-US" dirty="0" err="1"/>
              <a:t>dan</a:t>
            </a:r>
            <a:r>
              <a:rPr lang="en-US" dirty="0"/>
              <a:t> RTCP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pembantu</a:t>
            </a:r>
            <a:r>
              <a:rPr lang="en-US" dirty="0"/>
              <a:t> yang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memonitoring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QoS</a:t>
            </a:r>
            <a:r>
              <a:rPr lang="en-US" dirty="0"/>
              <a:t>.</a:t>
            </a:r>
            <a:endParaRPr lang="en-US" dirty="0" smtClean="0">
              <a:effectLst/>
            </a:endParaRPr>
          </a:p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endParaRPr lang="en-US" dirty="0" smtClean="0"/>
          </a:p>
          <a:p>
            <a:pPr lvl="1"/>
            <a:r>
              <a:rPr lang="en-US" dirty="0" smtClean="0"/>
              <a:t>Signaling</a:t>
            </a:r>
          </a:p>
          <a:p>
            <a:pPr lvl="2"/>
            <a:r>
              <a:rPr lang="en-US" dirty="0" smtClean="0"/>
              <a:t>H.323, SIP</a:t>
            </a:r>
          </a:p>
          <a:p>
            <a:pPr lvl="1"/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 smtClean="0"/>
              <a:t>Strem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Session Description Protocol</a:t>
            </a:r>
            <a:endParaRPr lang="en-US" dirty="0"/>
          </a:p>
          <a:p>
            <a:pPr lvl="2"/>
            <a:r>
              <a:rPr lang="en-US" dirty="0" err="1"/>
              <a:t>Mendeskripsikan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konten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4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– Asterisk – Extension (2)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6022" b="-16022"/>
          <a:stretch>
            <a:fillRect/>
          </a:stretch>
        </p:blipFill>
        <p:spPr>
          <a:xfrm>
            <a:off x="198516" y="1161858"/>
            <a:ext cx="4066267" cy="351089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Isikan</a:t>
            </a:r>
            <a:endParaRPr lang="en-US" dirty="0" smtClean="0"/>
          </a:p>
          <a:p>
            <a:pPr lvl="1"/>
            <a:r>
              <a:rPr lang="en-US" dirty="0" smtClean="0"/>
              <a:t>User extension = 302</a:t>
            </a:r>
          </a:p>
          <a:p>
            <a:pPr lvl="1"/>
            <a:r>
              <a:rPr lang="en-US" dirty="0" smtClean="0"/>
              <a:t>Display name = user1</a:t>
            </a:r>
          </a:p>
          <a:p>
            <a:pPr lvl="1"/>
            <a:r>
              <a:rPr lang="en-US" dirty="0" smtClean="0"/>
              <a:t>Secret = user123</a:t>
            </a:r>
          </a:p>
          <a:p>
            <a:pPr lvl="1"/>
            <a:endParaRPr lang="en-US" dirty="0"/>
          </a:p>
          <a:p>
            <a:r>
              <a:rPr lang="en-US" dirty="0" smtClean="0"/>
              <a:t>Submit &amp; Apply Changes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62" y="3079263"/>
            <a:ext cx="5351956" cy="34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– X-lite (1)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3578" r="-13578"/>
          <a:stretch>
            <a:fillRect/>
          </a:stretch>
        </p:blipFill>
        <p:spPr>
          <a:xfrm>
            <a:off x="0" y="1690167"/>
            <a:ext cx="3767328" cy="32527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Isi</a:t>
            </a:r>
          </a:p>
          <a:p>
            <a:pPr lvl="1"/>
            <a:r>
              <a:rPr lang="en-US" dirty="0" smtClean="0"/>
              <a:t>Account name = user1</a:t>
            </a:r>
          </a:p>
          <a:p>
            <a:pPr lvl="1"/>
            <a:r>
              <a:rPr lang="en-US" dirty="0" smtClean="0"/>
              <a:t>User ID = 302</a:t>
            </a:r>
          </a:p>
          <a:p>
            <a:pPr lvl="1"/>
            <a:r>
              <a:rPr lang="en-US" dirty="0" smtClean="0"/>
              <a:t>Domain = IP server</a:t>
            </a:r>
          </a:p>
          <a:p>
            <a:pPr lvl="1"/>
            <a:r>
              <a:rPr lang="en-US" dirty="0" smtClean="0"/>
              <a:t>Password = user123</a:t>
            </a:r>
          </a:p>
          <a:p>
            <a:pPr lvl="1"/>
            <a:r>
              <a:rPr lang="en-US" dirty="0" smtClean="0"/>
              <a:t>Display name = user1</a:t>
            </a:r>
          </a:p>
          <a:p>
            <a:pPr lvl="1"/>
            <a:r>
              <a:rPr lang="en-US" dirty="0" smtClean="0"/>
              <a:t>Authorization name = 302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37" y="3350377"/>
            <a:ext cx="6336958" cy="318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5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– X-lite (2)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52103" r="-5210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Test echo </a:t>
            </a:r>
          </a:p>
          <a:p>
            <a:pPr lvl="1"/>
            <a:r>
              <a:rPr lang="en-US" dirty="0" smtClean="0"/>
              <a:t>Dial *43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0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Server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3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Server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Server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 err="1" smtClean="0"/>
              <a:t>Tempat</a:t>
            </a:r>
            <a:r>
              <a:rPr lang="en-US" sz="1800" dirty="0" smtClean="0"/>
              <a:t> </a:t>
            </a:r>
            <a:r>
              <a:rPr lang="en-US" sz="1800" dirty="0" err="1" smtClean="0"/>
              <a:t>penyimpanan</a:t>
            </a:r>
            <a:r>
              <a:rPr lang="en-US" sz="1800" dirty="0" smtClean="0"/>
              <a:t> multimedia 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 smtClean="0"/>
              <a:t>Share file multimedia</a:t>
            </a:r>
          </a:p>
          <a:p>
            <a:pPr marL="342900" indent="-342900">
              <a:buFont typeface="Arial"/>
              <a:buChar char="•"/>
            </a:pPr>
            <a:endParaRPr lang="en-US" sz="2600" dirty="0"/>
          </a:p>
          <a:p>
            <a:pPr marL="342900" indent="-342900">
              <a:buFont typeface="Arial"/>
              <a:buChar char="•"/>
            </a:pPr>
            <a:endParaRPr lang="en-US" sz="2600" dirty="0" smtClean="0"/>
          </a:p>
          <a:p>
            <a:pPr marL="342900" indent="-342900">
              <a:buFont typeface="Arial"/>
              <a:buChar char="•"/>
            </a:pPr>
            <a:r>
              <a:rPr lang="en-US" sz="2600" dirty="0" err="1" smtClean="0"/>
              <a:t>Bagaimana</a:t>
            </a:r>
            <a:r>
              <a:rPr lang="en-US" sz="2600" dirty="0" smtClean="0"/>
              <a:t> </a:t>
            </a:r>
            <a:r>
              <a:rPr lang="en-US" sz="2600" dirty="0" err="1" smtClean="0"/>
              <a:t>cara</a:t>
            </a:r>
            <a:r>
              <a:rPr lang="en-US" sz="2600" dirty="0" smtClean="0"/>
              <a:t> “share” data ? </a:t>
            </a:r>
            <a:endParaRPr lang="en-US" sz="26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638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Share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sharing</a:t>
            </a:r>
          </a:p>
          <a:p>
            <a:pPr lvl="1"/>
            <a:r>
              <a:rPr lang="en-US" dirty="0" smtClean="0"/>
              <a:t>FTP, NFS, Windows Share, Web (HTTP)</a:t>
            </a:r>
          </a:p>
          <a:p>
            <a:r>
              <a:rPr lang="en-US" dirty="0" smtClean="0"/>
              <a:t>Streaming</a:t>
            </a:r>
          </a:p>
          <a:p>
            <a:pPr lvl="1"/>
            <a:r>
              <a:rPr lang="en-US" dirty="0" err="1" smtClean="0"/>
              <a:t>Youtube</a:t>
            </a:r>
            <a:r>
              <a:rPr lang="en-US" dirty="0" smtClean="0"/>
              <a:t> (flash), Darwin / QuickTime Server, Real Media Server, Windows Media Server, Red5 Media Server, Adobe Media Server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18237" y="4404251"/>
            <a:ext cx="2134838" cy="540399"/>
          </a:xfrm>
          <a:prstGeom prst="round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3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http://www.red5.org</a:t>
            </a:r>
            <a:endParaRPr lang="en-US" dirty="0" smtClean="0"/>
          </a:p>
          <a:p>
            <a:r>
              <a:rPr lang="en-US" dirty="0" smtClean="0"/>
              <a:t>The Open Source Media Server</a:t>
            </a:r>
          </a:p>
          <a:p>
            <a:pPr lvl="1"/>
            <a:r>
              <a:rPr lang="en-US" dirty="0" smtClean="0"/>
              <a:t>Based on JAVA</a:t>
            </a:r>
          </a:p>
          <a:p>
            <a:pPr lvl="1"/>
            <a:r>
              <a:rPr lang="en-US" dirty="0" smtClean="0"/>
              <a:t>RTMP</a:t>
            </a:r>
          </a:p>
          <a:p>
            <a:r>
              <a:rPr lang="en-US" dirty="0" smtClean="0"/>
              <a:t>Client </a:t>
            </a:r>
            <a:r>
              <a:rPr lang="en-US" dirty="0" smtClean="0">
                <a:sym typeface="Wingdings"/>
              </a:rPr>
              <a:t> Adobe Flash Player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3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Red5 - </a:t>
            </a:r>
            <a:r>
              <a:rPr lang="en-US" dirty="0" err="1" smtClean="0"/>
              <a:t>installasi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Download source</a:t>
            </a:r>
          </a:p>
          <a:p>
            <a:r>
              <a:rPr lang="en-US" dirty="0" smtClean="0"/>
              <a:t>Extract</a:t>
            </a:r>
          </a:p>
          <a:p>
            <a:pPr lvl="1"/>
            <a:r>
              <a:rPr lang="en-US" dirty="0" smtClean="0"/>
              <a:t>Tar </a:t>
            </a:r>
            <a:r>
              <a:rPr lang="en-US" dirty="0" err="1" smtClean="0"/>
              <a:t>zxvf</a:t>
            </a:r>
            <a:r>
              <a:rPr lang="en-US" dirty="0" smtClean="0"/>
              <a:t> red5-1.0.0.tar.gz</a:t>
            </a:r>
          </a:p>
          <a:p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directory red5</a:t>
            </a:r>
          </a:p>
          <a:p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./red5sh</a:t>
            </a:r>
          </a:p>
          <a:p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web browser</a:t>
            </a:r>
          </a:p>
          <a:p>
            <a:pPr lvl="1"/>
            <a:r>
              <a:rPr lang="en-US" dirty="0" smtClean="0"/>
              <a:t>http://localhost:5080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7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OpenMeetings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application for conference </a:t>
            </a:r>
          </a:p>
          <a:p>
            <a:pPr lvl="1"/>
            <a:r>
              <a:rPr lang="en-US" dirty="0" smtClean="0"/>
              <a:t>Support audio video</a:t>
            </a:r>
          </a:p>
          <a:p>
            <a:pPr lvl="1"/>
            <a:r>
              <a:rPr lang="en-US" dirty="0" smtClean="0"/>
              <a:t>Recording</a:t>
            </a:r>
          </a:p>
          <a:p>
            <a:pPr lvl="1"/>
            <a:r>
              <a:rPr lang="en-US" dirty="0" smtClean="0"/>
              <a:t>Screen sharing</a:t>
            </a:r>
          </a:p>
          <a:p>
            <a:pPr lvl="1"/>
            <a:r>
              <a:rPr lang="en-US" dirty="0" smtClean="0"/>
              <a:t>Whiteboard and chat</a:t>
            </a:r>
          </a:p>
          <a:p>
            <a:r>
              <a:rPr lang="en-US" dirty="0" smtClean="0">
                <a:hlinkClick r:id="rId2"/>
              </a:rPr>
              <a:t>http://openmeetings.apache.org/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566" y="1488141"/>
            <a:ext cx="3513434" cy="2379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787" y="3500639"/>
            <a:ext cx="1808013" cy="310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5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OpenMeetings</a:t>
            </a:r>
            <a:r>
              <a:rPr lang="en-US" dirty="0" smtClean="0"/>
              <a:t> - Installation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di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OpenMeetings</a:t>
            </a:r>
            <a:r>
              <a:rPr lang="en-US" dirty="0" smtClean="0"/>
              <a:t> - </a:t>
            </a:r>
            <a:r>
              <a:rPr lang="en-US" dirty="0" err="1" smtClean="0"/>
              <a:t>Debian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Protocol Stack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036" b="8036"/>
          <a:stretch>
            <a:fillRect/>
          </a:stretch>
        </p:blipFill>
        <p:spPr/>
      </p:pic>
      <p:sp>
        <p:nvSpPr>
          <p:cNvPr id="5" name="Rounded Rectangle 4"/>
          <p:cNvSpPr/>
          <p:nvPr/>
        </p:nvSpPr>
        <p:spPr>
          <a:xfrm>
            <a:off x="457200" y="2647955"/>
            <a:ext cx="7945439" cy="1580667"/>
          </a:xfrm>
          <a:prstGeom prst="round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1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Living Network Alliance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Based on UPnP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Organisasi</a:t>
            </a:r>
            <a:r>
              <a:rPr lang="en-US" dirty="0" smtClean="0"/>
              <a:t> non-profit yang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sharing multimedia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Apple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39198" b="-391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118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DLNA Classes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226234"/>
            <a:ext cx="7662864" cy="463176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Home Network Devices</a:t>
            </a:r>
          </a:p>
          <a:p>
            <a:pPr lvl="1"/>
            <a:r>
              <a:rPr lang="en-US" dirty="0" smtClean="0"/>
              <a:t>Digital Media Server (DMS)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 storage and share : NAS</a:t>
            </a:r>
          </a:p>
          <a:p>
            <a:pPr lvl="1"/>
            <a:r>
              <a:rPr lang="en-US" dirty="0" smtClean="0">
                <a:sym typeface="Wingdings"/>
              </a:rPr>
              <a:t>Digital Media Player (DMP)  play media from DMS</a:t>
            </a:r>
          </a:p>
          <a:p>
            <a:pPr lvl="1"/>
            <a:r>
              <a:rPr lang="en-US" dirty="0" smtClean="0">
                <a:sym typeface="Wingdings"/>
              </a:rPr>
              <a:t>Digital Media Renderer (DMR)  receive media and play</a:t>
            </a:r>
          </a:p>
          <a:p>
            <a:pPr lvl="1"/>
            <a:r>
              <a:rPr lang="en-US" dirty="0" smtClean="0">
                <a:sym typeface="Wingdings"/>
              </a:rPr>
              <a:t>Digital Media Controller (DMC)  find DMS send to DMR</a:t>
            </a:r>
          </a:p>
          <a:p>
            <a:pPr lvl="1"/>
            <a:r>
              <a:rPr lang="en-US" dirty="0" smtClean="0">
                <a:sym typeface="Wingdings"/>
              </a:rPr>
              <a:t>Digital Media Printer (</a:t>
            </a:r>
            <a:r>
              <a:rPr lang="en-US" dirty="0" err="1" smtClean="0">
                <a:sym typeface="Wingdings"/>
              </a:rPr>
              <a:t>DMPr</a:t>
            </a:r>
            <a:r>
              <a:rPr lang="en-US" dirty="0" smtClean="0">
                <a:sym typeface="Wingdings"/>
              </a:rPr>
              <a:t>)  printer</a:t>
            </a:r>
            <a:endParaRPr lang="en-US" dirty="0" smtClean="0"/>
          </a:p>
          <a:p>
            <a:r>
              <a:rPr lang="en-US" dirty="0" smtClean="0"/>
              <a:t>Mobile Handheld Devices</a:t>
            </a:r>
          </a:p>
          <a:p>
            <a:pPr lvl="1"/>
            <a:r>
              <a:rPr lang="en-US" dirty="0" smtClean="0"/>
              <a:t>Mobile Digital Media Server (M-DMS)</a:t>
            </a:r>
          </a:p>
          <a:p>
            <a:pPr lvl="1"/>
            <a:r>
              <a:rPr lang="en-US" dirty="0" smtClean="0"/>
              <a:t>Mobile Digital Media Player (M-DMP)</a:t>
            </a:r>
          </a:p>
          <a:p>
            <a:pPr lvl="1"/>
            <a:r>
              <a:rPr lang="en-US" dirty="0" smtClean="0"/>
              <a:t>Mobile Digital Media </a:t>
            </a:r>
            <a:r>
              <a:rPr lang="en-US" dirty="0" err="1" smtClean="0"/>
              <a:t>Uploader</a:t>
            </a:r>
            <a:r>
              <a:rPr lang="en-US" dirty="0" smtClean="0"/>
              <a:t> (M-DMU) </a:t>
            </a:r>
            <a:r>
              <a:rPr lang="en-US" dirty="0" smtClean="0">
                <a:sym typeface="Wingdings"/>
              </a:rPr>
              <a:t> send media to DMS : camera</a:t>
            </a:r>
          </a:p>
          <a:p>
            <a:pPr lvl="1"/>
            <a:r>
              <a:rPr lang="en-US" dirty="0" smtClean="0">
                <a:sym typeface="Wingdings"/>
              </a:rPr>
              <a:t>Mobile Digital Media Downloader (M-DMD)  portable music player</a:t>
            </a:r>
          </a:p>
          <a:p>
            <a:pPr lvl="1"/>
            <a:r>
              <a:rPr lang="en-US" dirty="0" smtClean="0"/>
              <a:t>Mobile Digital Media </a:t>
            </a:r>
            <a:r>
              <a:rPr lang="en-US" dirty="0" err="1" smtClean="0"/>
              <a:t>Controler</a:t>
            </a:r>
            <a:r>
              <a:rPr lang="en-US" dirty="0" smtClean="0"/>
              <a:t> (M-DMC)</a:t>
            </a:r>
          </a:p>
          <a:p>
            <a:r>
              <a:rPr lang="en-US" dirty="0" smtClean="0"/>
              <a:t>Home Infrastructure Devices</a:t>
            </a:r>
          </a:p>
          <a:p>
            <a:pPr lvl="1"/>
            <a:r>
              <a:rPr lang="en-US" dirty="0" smtClean="0"/>
              <a:t>Mobile Network Connectivity Function (M-NCF)</a:t>
            </a:r>
          </a:p>
          <a:p>
            <a:pPr lvl="1"/>
            <a:r>
              <a:rPr lang="en-US" dirty="0" smtClean="0"/>
              <a:t>Mobile Interoperability Unit (MIU)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2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233" y="2549592"/>
            <a:ext cx="1908735" cy="1474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Implementasi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131" y="3544047"/>
            <a:ext cx="1897529" cy="1897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97" y="2211293"/>
            <a:ext cx="3037324" cy="2958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642" y="2211293"/>
            <a:ext cx="1720864" cy="1332754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7" idx="3"/>
            <a:endCxn id="4" idx="0"/>
          </p:cNvCxnSpPr>
          <p:nvPr/>
        </p:nvCxnSpPr>
        <p:spPr>
          <a:xfrm>
            <a:off x="7872506" y="2877670"/>
            <a:ext cx="282390" cy="66637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1"/>
            <a:endCxn id="6" idx="3"/>
          </p:cNvCxnSpPr>
          <p:nvPr/>
        </p:nvCxnSpPr>
        <p:spPr>
          <a:xfrm flipH="1">
            <a:off x="5478968" y="2877670"/>
            <a:ext cx="672674" cy="409388"/>
          </a:xfrm>
          <a:prstGeom prst="line">
            <a:avLst/>
          </a:prstGeom>
          <a:ln>
            <a:solidFill>
              <a:srgbClr val="589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764" y="5341471"/>
            <a:ext cx="1516529" cy="15165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93183" y="5487608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71428" y="2364926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61980" y="5118276"/>
            <a:ext cx="73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852818" y="6329687"/>
            <a:ext cx="102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M-DMP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7" idx="2"/>
            <a:endCxn id="19" idx="0"/>
          </p:cNvCxnSpPr>
          <p:nvPr/>
        </p:nvCxnSpPr>
        <p:spPr>
          <a:xfrm flipH="1">
            <a:off x="5644029" y="3544047"/>
            <a:ext cx="1368045" cy="1797424"/>
          </a:xfrm>
          <a:prstGeom prst="straightConnector1">
            <a:avLst/>
          </a:prstGeom>
          <a:ln>
            <a:solidFill>
              <a:srgbClr val="589DEE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18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 software </a:t>
            </a:r>
            <a:r>
              <a:rPr lang="en-US" dirty="0" err="1" smtClean="0"/>
              <a:t>untuk</a:t>
            </a:r>
            <a:r>
              <a:rPr lang="en-US" dirty="0" smtClean="0"/>
              <a:t> media player </a:t>
            </a:r>
            <a:r>
              <a:rPr lang="en-US" dirty="0" err="1" smtClean="0"/>
              <a:t>dan</a:t>
            </a:r>
            <a:r>
              <a:rPr lang="en-US" dirty="0" smtClean="0"/>
              <a:t> entertainment hub</a:t>
            </a:r>
          </a:p>
          <a:p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Music, Movies, </a:t>
            </a:r>
            <a:r>
              <a:rPr lang="en-US" dirty="0" err="1" smtClean="0"/>
              <a:t>TVShows</a:t>
            </a:r>
            <a:r>
              <a:rPr lang="en-US" dirty="0" smtClean="0"/>
              <a:t> Pictures</a:t>
            </a:r>
          </a:p>
          <a:p>
            <a:pPr lvl="1"/>
            <a:r>
              <a:rPr lang="en-US" dirty="0" smtClean="0"/>
              <a:t>UPnP, DLNA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888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MacBook Pro 15</a:t>
            </a:r>
          </a:p>
          <a:p>
            <a:pPr lvl="1"/>
            <a:r>
              <a:rPr lang="en-US" dirty="0" smtClean="0"/>
              <a:t>HDMI connector</a:t>
            </a:r>
          </a:p>
          <a:p>
            <a:pPr lvl="1"/>
            <a:r>
              <a:rPr lang="en-US" dirty="0" smtClean="0"/>
              <a:t>VGA connector</a:t>
            </a:r>
          </a:p>
          <a:p>
            <a:pPr lvl="1"/>
            <a:r>
              <a:rPr lang="en-US" dirty="0" smtClean="0"/>
              <a:t>Power</a:t>
            </a:r>
          </a:p>
          <a:p>
            <a:r>
              <a:rPr lang="en-US" dirty="0" smtClean="0"/>
              <a:t>Apple TV</a:t>
            </a:r>
          </a:p>
          <a:p>
            <a:pPr lvl="1"/>
            <a:r>
              <a:rPr lang="en-US" dirty="0" smtClean="0"/>
              <a:t>Power cord</a:t>
            </a:r>
          </a:p>
          <a:p>
            <a:pPr lvl="1"/>
            <a:r>
              <a:rPr lang="en-US" dirty="0" smtClean="0"/>
              <a:t>HDMI cable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Polycom</a:t>
            </a:r>
            <a:endParaRPr lang="en-US" dirty="0" smtClean="0"/>
          </a:p>
          <a:p>
            <a:pPr lvl="1"/>
            <a:r>
              <a:rPr lang="en-US" dirty="0" smtClean="0"/>
              <a:t>Remote</a:t>
            </a:r>
          </a:p>
          <a:p>
            <a:pPr lvl="1"/>
            <a:r>
              <a:rPr lang="en-US" dirty="0" smtClean="0"/>
              <a:t>Speaker</a:t>
            </a:r>
          </a:p>
          <a:p>
            <a:pPr lvl="1"/>
            <a:r>
              <a:rPr lang="en-US" dirty="0" smtClean="0"/>
              <a:t>Power cable</a:t>
            </a:r>
          </a:p>
          <a:p>
            <a:pPr lvl="1"/>
            <a:r>
              <a:rPr lang="en-US" dirty="0" smtClean="0"/>
              <a:t>Triangle Microphone</a:t>
            </a:r>
          </a:p>
          <a:p>
            <a:pPr lvl="1"/>
            <a:r>
              <a:rPr lang="en-US" dirty="0" smtClean="0"/>
              <a:t>Phone audio cable</a:t>
            </a:r>
          </a:p>
          <a:p>
            <a:r>
              <a:rPr lang="en-US" dirty="0" err="1" smtClean="0"/>
              <a:t>iPad</a:t>
            </a:r>
            <a:r>
              <a:rPr lang="en-US" dirty="0" smtClean="0"/>
              <a:t> 4</a:t>
            </a:r>
          </a:p>
          <a:p>
            <a:pPr lvl="1"/>
            <a:r>
              <a:rPr lang="en-US" smtClean="0"/>
              <a:t>Power adaptor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04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Transport Protocol (RTP)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Mengirimkan</a:t>
            </a:r>
            <a:r>
              <a:rPr lang="en-US" dirty="0" smtClean="0"/>
              <a:t> data multimedia </a:t>
            </a:r>
            <a:r>
              <a:rPr lang="en-US" dirty="0" err="1" smtClean="0"/>
              <a:t>secara</a:t>
            </a:r>
            <a:r>
              <a:rPr lang="en-US" dirty="0" smtClean="0"/>
              <a:t> real-time </a:t>
            </a:r>
            <a:r>
              <a:rPr lang="en-US" dirty="0" err="1" smtClean="0"/>
              <a:t>seperti</a:t>
            </a:r>
            <a:r>
              <a:rPr lang="en-US" dirty="0" smtClean="0"/>
              <a:t> audio-video</a:t>
            </a:r>
          </a:p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yang </a:t>
            </a:r>
            <a:r>
              <a:rPr lang="en-US" dirty="0" err="1" smtClean="0"/>
              <a:t>dinamis</a:t>
            </a:r>
            <a:endParaRPr lang="en-US" dirty="0" smtClean="0"/>
          </a:p>
          <a:p>
            <a:pPr lvl="1"/>
            <a:r>
              <a:rPr lang="en-US" dirty="0" smtClean="0"/>
              <a:t>H.261, MPEG1/2/…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scalable</a:t>
            </a:r>
          </a:p>
          <a:p>
            <a:pPr lvl="1"/>
            <a:r>
              <a:rPr lang="en-US" dirty="0" smtClean="0"/>
              <a:t>Unicast, multicast, from 2 to many</a:t>
            </a:r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endParaRPr lang="en-US" dirty="0" smtClean="0"/>
          </a:p>
          <a:p>
            <a:pPr lvl="1"/>
            <a:r>
              <a:rPr lang="en-US" dirty="0" smtClean="0"/>
              <a:t>Content labeling</a:t>
            </a:r>
          </a:p>
          <a:p>
            <a:pPr lvl="1"/>
            <a:r>
              <a:rPr lang="en-US" dirty="0" smtClean="0"/>
              <a:t>Timing synchronization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343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RTP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371" r="43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733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Transport Control Protocol (RTCP)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b="1" u="sng" dirty="0" err="1" smtClean="0"/>
              <a:t>pengontrol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RTP</a:t>
            </a:r>
          </a:p>
          <a:p>
            <a:r>
              <a:rPr lang="en-US" dirty="0" err="1" smtClean="0"/>
              <a:t>Fungsi</a:t>
            </a:r>
            <a:endParaRPr lang="en-US" dirty="0" smtClean="0"/>
          </a:p>
          <a:p>
            <a:pPr lvl="1"/>
            <a:r>
              <a:rPr lang="en-US" dirty="0" smtClean="0"/>
              <a:t>Feedback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data yang </a:t>
            </a:r>
            <a:r>
              <a:rPr lang="en-US" dirty="0" err="1" smtClean="0"/>
              <a:t>terkirim</a:t>
            </a:r>
            <a:endParaRPr lang="en-US" dirty="0" smtClean="0"/>
          </a:p>
          <a:p>
            <a:pPr lvl="1"/>
            <a:r>
              <a:rPr lang="en-US" dirty="0" err="1" smtClean="0"/>
              <a:t>Memberitahukan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partisipan</a:t>
            </a:r>
            <a:endParaRPr lang="en-US" dirty="0" smtClean="0"/>
          </a:p>
          <a:p>
            <a:pPr lvl="1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partisipan</a:t>
            </a:r>
            <a:r>
              <a:rPr lang="en-US" dirty="0" smtClean="0"/>
              <a:t> di </a:t>
            </a:r>
            <a:r>
              <a:rPr lang="en-US" dirty="0" err="1" smtClean="0"/>
              <a:t>sesi</a:t>
            </a:r>
            <a:r>
              <a:rPr lang="en-US" dirty="0" smtClean="0"/>
              <a:t> RTP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periodik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RTCP </a:t>
            </a:r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partisipan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5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10904</TotalTime>
  <Words>1518</Words>
  <Application>Microsoft Macintosh PowerPoint</Application>
  <PresentationFormat>On-screen Show (4:3)</PresentationFormat>
  <Paragraphs>384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Genesis</vt:lpstr>
      <vt:lpstr>Jaringan Multimedia</vt:lpstr>
      <vt:lpstr>Daftar Isi</vt:lpstr>
      <vt:lpstr>Multimedia Protocol</vt:lpstr>
      <vt:lpstr>Jaringan Multimedia</vt:lpstr>
      <vt:lpstr>Multimedia Protocol</vt:lpstr>
      <vt:lpstr>Multimedia Protocol Stack</vt:lpstr>
      <vt:lpstr>Real-time Transport Protocol (RTP)</vt:lpstr>
      <vt:lpstr>Cara kerja RTP</vt:lpstr>
      <vt:lpstr>Real-time Transport Control Protocol (RTCP)</vt:lpstr>
      <vt:lpstr>Real-Time Streaming Protocol (RTSP)</vt:lpstr>
      <vt:lpstr>RTSP</vt:lpstr>
      <vt:lpstr>Metode pada RTSP</vt:lpstr>
      <vt:lpstr>Metode pada RTSP</vt:lpstr>
      <vt:lpstr>Resource Reservation Protocol (RSVP)</vt:lpstr>
      <vt:lpstr>Contoh penggunaan RSVP</vt:lpstr>
      <vt:lpstr>Real Time Messaging Protocol (RTMP)</vt:lpstr>
      <vt:lpstr>Implementasi</vt:lpstr>
      <vt:lpstr>Penggunaan Multimedia Protocol</vt:lpstr>
      <vt:lpstr>IP Telephony</vt:lpstr>
      <vt:lpstr>IP Telephony</vt:lpstr>
      <vt:lpstr>Protocol dibalik VoIP</vt:lpstr>
      <vt:lpstr>H.323</vt:lpstr>
      <vt:lpstr>H.323</vt:lpstr>
      <vt:lpstr>Contoh penggunaan </vt:lpstr>
      <vt:lpstr>Komponen H.323</vt:lpstr>
      <vt:lpstr>Komponen H.323</vt:lpstr>
      <vt:lpstr>H.323 - Terminal</vt:lpstr>
      <vt:lpstr>H.323 – Multipoint Control Unit (MCU)</vt:lpstr>
      <vt:lpstr>H.323 - Gateways</vt:lpstr>
      <vt:lpstr>H.323 – Gateways - FXO/FXS</vt:lpstr>
      <vt:lpstr>H.323 - Gateways</vt:lpstr>
      <vt:lpstr>H.323 - Gatekeeper</vt:lpstr>
      <vt:lpstr>H.323 – Border/Peer Element</vt:lpstr>
      <vt:lpstr>Session Initiation Protocol (SIP)</vt:lpstr>
      <vt:lpstr>SIP</vt:lpstr>
      <vt:lpstr>Komponen SIP</vt:lpstr>
      <vt:lpstr>SIP – User Agent</vt:lpstr>
      <vt:lpstr>SIP – Server</vt:lpstr>
      <vt:lpstr>SIP – Server (implementasi)</vt:lpstr>
      <vt:lpstr>SIP – Asterisk (1)</vt:lpstr>
      <vt:lpstr>SIP – Asterisk (2)</vt:lpstr>
      <vt:lpstr>SIP – Asterisk (3)</vt:lpstr>
      <vt:lpstr>SIP – Asterisk (4)</vt:lpstr>
      <vt:lpstr>SIP – Asterisk (5)</vt:lpstr>
      <vt:lpstr>SIP – Asterisk (6)</vt:lpstr>
      <vt:lpstr>SIP – Asterisk (7)</vt:lpstr>
      <vt:lpstr>SIP – Asterisk (8)</vt:lpstr>
      <vt:lpstr>SIP – Asterisk (9)</vt:lpstr>
      <vt:lpstr>SIP – Asterisk – Extention (1)</vt:lpstr>
      <vt:lpstr>SIP – Asterisk – Extension (2)</vt:lpstr>
      <vt:lpstr>SIP – X-lite (1)</vt:lpstr>
      <vt:lpstr>SIP – X-lite (2)</vt:lpstr>
      <vt:lpstr>Media Server</vt:lpstr>
      <vt:lpstr>Media Server</vt:lpstr>
      <vt:lpstr>Metode Share</vt:lpstr>
      <vt:lpstr>Red5</vt:lpstr>
      <vt:lpstr>Red5 - installasi</vt:lpstr>
      <vt:lpstr>OpenMeetings</vt:lpstr>
      <vt:lpstr>OpenMeetings - Installation</vt:lpstr>
      <vt:lpstr>DLNA</vt:lpstr>
      <vt:lpstr>Digital Living Network Alliance</vt:lpstr>
      <vt:lpstr>DLNA Classes</vt:lpstr>
      <vt:lpstr>Implementasi</vt:lpstr>
      <vt:lpstr>XBMC</vt:lpstr>
      <vt:lpstr>My stuff</vt:lpstr>
      <vt:lpstr>PowerPoint Presentation</vt:lpstr>
    </vt:vector>
  </TitlesOfParts>
  <Company>Electrical Engineering Polytechnic Institute Surabaya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Jaringan Multimedia</dc:title>
  <dc:creator>Sritrusta Sukaridhoto</dc:creator>
  <cp:lastModifiedBy>Sritrusta Sukaridhoto</cp:lastModifiedBy>
  <cp:revision>88</cp:revision>
  <dcterms:created xsi:type="dcterms:W3CDTF">2013-08-16T06:28:11Z</dcterms:created>
  <dcterms:modified xsi:type="dcterms:W3CDTF">2013-08-29T12:34:52Z</dcterms:modified>
</cp:coreProperties>
</file>