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4" r:id="rId5"/>
    <p:sldId id="265" r:id="rId6"/>
    <p:sldId id="258" r:id="rId7"/>
    <p:sldId id="259" r:id="rId8"/>
    <p:sldId id="260" r:id="rId9"/>
    <p:sldId id="275" r:id="rId10"/>
    <p:sldId id="276" r:id="rId11"/>
    <p:sldId id="277" r:id="rId12"/>
    <p:sldId id="263" r:id="rId13"/>
    <p:sldId id="266" r:id="rId14"/>
    <p:sldId id="267" r:id="rId15"/>
    <p:sldId id="278" r:id="rId16"/>
    <p:sldId id="268" r:id="rId17"/>
    <p:sldId id="269" r:id="rId18"/>
    <p:sldId id="270" r:id="rId19"/>
    <p:sldId id="271" r:id="rId20"/>
    <p:sldId id="272"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28/12/11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28/12/11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28/12/11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28/12/11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28/12/11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28/12/11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28/12/11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28/12/11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28/12/11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28/12/11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28/12/11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28/12/11</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iki.mozilla.org/Gecko:Layers" TargetMode="External"/><Relationship Id="rId3" Type="http://schemas.openxmlformats.org/officeDocument/2006/relationships/hyperlink" Target="https://developer.mozilla.org/en/html/html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644687" y="3159879"/>
            <a:ext cx="8640944" cy="1612607"/>
          </a:xfrm>
        </p:spPr>
        <p:txBody>
          <a:bodyPr/>
          <a:lstStyle/>
          <a:p>
            <a:r>
              <a:rPr lang="en-US" dirty="0" smtClean="0"/>
              <a:t>HARDWARE ACCELERATED WEB BROWSER</a:t>
            </a:r>
            <a:endParaRPr lang="en-US" dirty="0"/>
          </a:p>
        </p:txBody>
      </p:sp>
      <p:sp>
        <p:nvSpPr>
          <p:cNvPr id="3" name="Subtitle 2"/>
          <p:cNvSpPr>
            <a:spLocks noGrp="1"/>
          </p:cNvSpPr>
          <p:nvPr>
            <p:ph type="subTitle" idx="1"/>
          </p:nvPr>
        </p:nvSpPr>
        <p:spPr/>
        <p:txBody>
          <a:bodyPr>
            <a:normAutofit fontScale="92500" lnSpcReduction="20000"/>
          </a:bodyPr>
          <a:lstStyle/>
          <a:p>
            <a:r>
              <a:rPr lang="en-US" dirty="0" err="1" smtClean="0"/>
              <a:t>Berlian</a:t>
            </a:r>
            <a:r>
              <a:rPr lang="en-US" dirty="0" smtClean="0"/>
              <a:t> </a:t>
            </a:r>
            <a:r>
              <a:rPr lang="en-US" dirty="0" err="1" smtClean="0"/>
              <a:t>Juliartha</a:t>
            </a:r>
            <a:r>
              <a:rPr lang="en-US" dirty="0" smtClean="0"/>
              <a:t> M.P	7408040015</a:t>
            </a:r>
          </a:p>
          <a:p>
            <a:r>
              <a:rPr lang="en-US" dirty="0" smtClean="0"/>
              <a:t>Indah </a:t>
            </a:r>
            <a:r>
              <a:rPr lang="en-US" dirty="0" err="1" smtClean="0"/>
              <a:t>Yudi</a:t>
            </a:r>
            <a:r>
              <a:rPr lang="en-US" dirty="0" smtClean="0"/>
              <a:t> </a:t>
            </a:r>
            <a:r>
              <a:rPr lang="en-US" dirty="0" err="1" smtClean="0"/>
              <a:t>Suryani</a:t>
            </a:r>
            <a:r>
              <a:rPr lang="en-US" dirty="0" smtClean="0"/>
              <a:t>		7408040020</a:t>
            </a:r>
          </a:p>
          <a:p>
            <a:r>
              <a:rPr lang="en-US" dirty="0" smtClean="0"/>
              <a:t>Wais Al </a:t>
            </a:r>
            <a:r>
              <a:rPr lang="en-US" dirty="0" err="1"/>
              <a:t>Q</a:t>
            </a:r>
            <a:r>
              <a:rPr lang="en-US" dirty="0" err="1" smtClean="0"/>
              <a:t>onri</a:t>
            </a:r>
            <a:r>
              <a:rPr lang="en-US" dirty="0" smtClean="0"/>
              <a:t> H.		7408040028</a:t>
            </a:r>
            <a:endParaRPr lang="en-US" dirty="0"/>
          </a:p>
        </p:txBody>
      </p:sp>
    </p:spTree>
    <p:extLst>
      <p:ext uri="{BB962C8B-B14F-4D97-AF65-F5344CB8AC3E}">
        <p14:creationId xmlns:p14="http://schemas.microsoft.com/office/powerpoint/2010/main" val="19921112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DirectWrite</a:t>
            </a:r>
            <a:endParaRPr lang="en-US" dirty="0"/>
          </a:p>
        </p:txBody>
      </p:sp>
      <p:sp>
        <p:nvSpPr>
          <p:cNvPr id="3" name="Content Placeholder 2"/>
          <p:cNvSpPr>
            <a:spLocks noGrp="1"/>
          </p:cNvSpPr>
          <p:nvPr>
            <p:ph idx="1"/>
          </p:nvPr>
        </p:nvSpPr>
        <p:spPr/>
        <p:txBody>
          <a:bodyPr>
            <a:normAutofit lnSpcReduction="10000"/>
          </a:bodyPr>
          <a:lstStyle/>
          <a:p>
            <a:r>
              <a:rPr lang="en-US" dirty="0" err="1"/>
              <a:t>DirectWrite</a:t>
            </a:r>
            <a:r>
              <a:rPr lang="en-US" dirty="0"/>
              <a:t> is a text-layout and glyph-rendering API by Microsoft. It was designed to replace GDI/GDI+ and </a:t>
            </a:r>
            <a:r>
              <a:rPr lang="en-US" dirty="0" err="1"/>
              <a:t>Uniscribe</a:t>
            </a:r>
            <a:r>
              <a:rPr lang="en-US" dirty="0"/>
              <a:t> for screen-oriented rendering[citation needed] and was shipped with Windows 7 and Windows Server 2008 R2, as well as Windows Vista and Windows Server 2008 (with Platform Update installed[1] and Platform Update Supplement for Windows Vista and for Windows Server 2008(KB2117917)[2] &amp; KB2505189[3] update installed.</a:t>
            </a:r>
          </a:p>
        </p:txBody>
      </p:sp>
    </p:spTree>
    <p:extLst>
      <p:ext uri="{BB962C8B-B14F-4D97-AF65-F5344CB8AC3E}">
        <p14:creationId xmlns:p14="http://schemas.microsoft.com/office/powerpoint/2010/main" val="73275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VIDEO</a:t>
            </a:r>
            <a:endParaRPr lang="en-US" dirty="0"/>
          </a:p>
        </p:txBody>
      </p:sp>
      <p:sp>
        <p:nvSpPr>
          <p:cNvPr id="3" name="Content Placeholder 2"/>
          <p:cNvSpPr>
            <a:spLocks noGrp="1"/>
          </p:cNvSpPr>
          <p:nvPr>
            <p:ph idx="1"/>
          </p:nvPr>
        </p:nvSpPr>
        <p:spPr/>
        <p:txBody>
          <a:bodyPr/>
          <a:lstStyle/>
          <a:p>
            <a:r>
              <a:rPr lang="en-US" dirty="0" smtClean="0"/>
              <a:t>Is a video that can directly played in web video player.</a:t>
            </a:r>
          </a:p>
          <a:p>
            <a:r>
              <a:rPr lang="en-US" dirty="0" smtClean="0"/>
              <a:t>For example : </a:t>
            </a:r>
            <a:r>
              <a:rPr lang="en-US" dirty="0" err="1" smtClean="0"/>
              <a:t>youtube</a:t>
            </a:r>
            <a:r>
              <a:rPr lang="en-US" dirty="0" smtClean="0"/>
              <a:t>, </a:t>
            </a:r>
            <a:r>
              <a:rPr lang="en-US" dirty="0" err="1" smtClean="0"/>
              <a:t>metacafe</a:t>
            </a:r>
            <a:r>
              <a:rPr lang="en-US" dirty="0" smtClean="0"/>
              <a:t>, </a:t>
            </a:r>
            <a:r>
              <a:rPr lang="en-US" dirty="0" err="1" smtClean="0"/>
              <a:t>etc</a:t>
            </a:r>
            <a:endParaRPr lang="en-US" dirty="0"/>
          </a:p>
        </p:txBody>
      </p:sp>
    </p:spTree>
    <p:extLst>
      <p:ext uri="{BB962C8B-B14F-4D97-AF65-F5344CB8AC3E}">
        <p14:creationId xmlns:p14="http://schemas.microsoft.com/office/powerpoint/2010/main" val="54445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2800" b="1" dirty="0"/>
              <a:t>Hardware Acceleration by operating system</a:t>
            </a:r>
            <a:r>
              <a:rPr lang="en-US" sz="2800" b="1" dirty="0" smtClean="0"/>
              <a:t>:</a:t>
            </a:r>
            <a:endParaRPr lang="en-US" dirty="0"/>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93" b="993"/>
          <a:stretch/>
        </p:blipFill>
        <p:spPr bwMode="auto">
          <a:xfrm>
            <a:off x="712788" y="4019545"/>
            <a:ext cx="7716837" cy="13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6504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Calibri" charset="0"/>
              </a:rPr>
              <a:t>Firefox 4</a:t>
            </a:r>
            <a:endParaRPr lang="en-US" dirty="0"/>
          </a:p>
        </p:txBody>
      </p:sp>
      <p:sp>
        <p:nvSpPr>
          <p:cNvPr id="3" name="Content Placeholder 2"/>
          <p:cNvSpPr>
            <a:spLocks noGrp="1"/>
          </p:cNvSpPr>
          <p:nvPr>
            <p:ph idx="1"/>
          </p:nvPr>
        </p:nvSpPr>
        <p:spPr/>
        <p:txBody>
          <a:bodyPr>
            <a:normAutofit fontScale="85000" lnSpcReduction="20000"/>
          </a:bodyPr>
          <a:lstStyle/>
          <a:p>
            <a:pPr>
              <a:lnSpc>
                <a:spcPct val="70000"/>
              </a:lnSpc>
            </a:pPr>
            <a:r>
              <a:rPr lang="en-US" dirty="0">
                <a:latin typeface="Calibri" charset="0"/>
              </a:rPr>
              <a:t>it’s available to varying degrees for Windows XP, 7, Vista, Mac OS X and Linux users</a:t>
            </a:r>
            <a:endParaRPr lang="id-ID" dirty="0">
              <a:latin typeface="Calibri" charset="0"/>
            </a:endParaRPr>
          </a:p>
          <a:p>
            <a:pPr>
              <a:lnSpc>
                <a:spcPct val="70000"/>
              </a:lnSpc>
            </a:pPr>
            <a:r>
              <a:rPr lang="en-US" dirty="0">
                <a:latin typeface="Calibri" charset="0"/>
              </a:rPr>
              <a:t>XP users get basic DirectX 9 acceleration</a:t>
            </a:r>
            <a:endParaRPr lang="id-ID" dirty="0">
              <a:latin typeface="Calibri" charset="0"/>
            </a:endParaRPr>
          </a:p>
          <a:p>
            <a:pPr>
              <a:lnSpc>
                <a:spcPct val="70000"/>
              </a:lnSpc>
            </a:pPr>
            <a:r>
              <a:rPr lang="en-US" dirty="0">
                <a:latin typeface="Calibri" charset="0"/>
              </a:rPr>
              <a:t>Vista and 7 users get </a:t>
            </a:r>
            <a:r>
              <a:rPr lang="id-ID" dirty="0">
                <a:latin typeface="Calibri" charset="0"/>
              </a:rPr>
              <a:t>Direct2D</a:t>
            </a:r>
          </a:p>
          <a:p>
            <a:pPr>
              <a:lnSpc>
                <a:spcPct val="70000"/>
              </a:lnSpc>
            </a:pPr>
            <a:r>
              <a:rPr lang="en-US" dirty="0">
                <a:latin typeface="Calibri" charset="0"/>
              </a:rPr>
              <a:t>Mac OS X Snow Leopard 10.6.3 or above you get to use OpenGL</a:t>
            </a:r>
            <a:endParaRPr lang="id-ID" dirty="0">
              <a:latin typeface="Calibri" charset="0"/>
            </a:endParaRPr>
          </a:p>
          <a:p>
            <a:pPr>
              <a:lnSpc>
                <a:spcPct val="70000"/>
              </a:lnSpc>
            </a:pPr>
            <a:r>
              <a:rPr lang="id-ID" dirty="0">
                <a:latin typeface="Calibri" charset="0"/>
              </a:rPr>
              <a:t>On Windows </a:t>
            </a:r>
            <a:r>
              <a:rPr lang="en-US" dirty="0">
                <a:latin typeface="Calibri" charset="0"/>
              </a:rPr>
              <a:t>only Intel, AMD (ATI) and </a:t>
            </a:r>
            <a:r>
              <a:rPr lang="en-US" dirty="0" err="1">
                <a:latin typeface="Calibri" charset="0"/>
              </a:rPr>
              <a:t>nVidia</a:t>
            </a:r>
            <a:r>
              <a:rPr lang="en-US" dirty="0">
                <a:latin typeface="Calibri" charset="0"/>
              </a:rPr>
              <a:t> graphics are supported</a:t>
            </a:r>
            <a:endParaRPr lang="id-ID" dirty="0">
              <a:latin typeface="Calibri" charset="0"/>
            </a:endParaRPr>
          </a:p>
          <a:p>
            <a:pPr>
              <a:lnSpc>
                <a:spcPct val="70000"/>
              </a:lnSpc>
            </a:pPr>
            <a:r>
              <a:rPr lang="id-ID" dirty="0">
                <a:latin typeface="Calibri" charset="0"/>
              </a:rPr>
              <a:t>To enable and disable hardware acceleration in firefox </a:t>
            </a:r>
          </a:p>
          <a:p>
            <a:pPr>
              <a:lnSpc>
                <a:spcPct val="70000"/>
              </a:lnSpc>
              <a:buFont typeface="Arial" charset="0"/>
              <a:buNone/>
            </a:pPr>
            <a:r>
              <a:rPr lang="id-ID" dirty="0">
                <a:latin typeface="Calibri" charset="0"/>
              </a:rPr>
              <a:t>	Options-&gt;advanced-&gt;check or uncheck checkbox use hardware acceleration when available</a:t>
            </a:r>
          </a:p>
          <a:p>
            <a:endParaRPr lang="en-US" dirty="0"/>
          </a:p>
        </p:txBody>
      </p:sp>
    </p:spTree>
    <p:extLst>
      <p:ext uri="{BB962C8B-B14F-4D97-AF65-F5344CB8AC3E}">
        <p14:creationId xmlns:p14="http://schemas.microsoft.com/office/powerpoint/2010/main" val="18081933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Chrome</a:t>
            </a:r>
            <a:endParaRPr lang="en-US" dirty="0"/>
          </a:p>
        </p:txBody>
      </p:sp>
      <p:sp>
        <p:nvSpPr>
          <p:cNvPr id="3" name="Content Placeholder 2"/>
          <p:cNvSpPr>
            <a:spLocks noGrp="1"/>
          </p:cNvSpPr>
          <p:nvPr>
            <p:ph idx="1"/>
          </p:nvPr>
        </p:nvSpPr>
        <p:spPr/>
        <p:txBody>
          <a:bodyPr>
            <a:normAutofit fontScale="85000" lnSpcReduction="10000"/>
          </a:bodyPr>
          <a:lstStyle/>
          <a:p>
            <a:r>
              <a:rPr lang="en-US" dirty="0"/>
              <a:t>Chrome 7, which is currently available in developer build form, is the latest browser to take advantage of hardware acceleration. Chrome's tightly sandboxed rendering model—which prevents web pages from interacting directly with the OS—means that hardware acceleration is a little more difficult for Google than it is for IE or Firefox</a:t>
            </a:r>
            <a:r>
              <a:rPr lang="en-US" dirty="0" smtClean="0"/>
              <a:t>.</a:t>
            </a:r>
          </a:p>
          <a:p>
            <a:r>
              <a:rPr lang="en-US" dirty="0"/>
              <a:t>But If you'd like to test the early builds of Chrome with hardware acceleration, you can do so now. Grab the latest developer build of Chrome 7 and launch it from the command line with the new --enable-accelerated-compositing flag.</a:t>
            </a:r>
          </a:p>
        </p:txBody>
      </p:sp>
    </p:spTree>
    <p:extLst>
      <p:ext uri="{BB962C8B-B14F-4D97-AF65-F5344CB8AC3E}">
        <p14:creationId xmlns:p14="http://schemas.microsoft.com/office/powerpoint/2010/main" val="12219017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Sandboxed</a:t>
            </a:r>
            <a:endParaRPr lang="en-US" dirty="0"/>
          </a:p>
        </p:txBody>
      </p:sp>
      <p:sp>
        <p:nvSpPr>
          <p:cNvPr id="3" name="Content Placeholder 2"/>
          <p:cNvSpPr>
            <a:spLocks noGrp="1"/>
          </p:cNvSpPr>
          <p:nvPr>
            <p:ph idx="1"/>
          </p:nvPr>
        </p:nvSpPr>
        <p:spPr/>
        <p:txBody>
          <a:bodyPr>
            <a:normAutofit fontScale="70000" lnSpcReduction="20000"/>
          </a:bodyPr>
          <a:lstStyle/>
          <a:p>
            <a:r>
              <a:rPr lang="en-US" dirty="0"/>
              <a:t>Sandboxed runs your programs in an isolated space which prevents them from making permanent changes to other programs and data in your computer. </a:t>
            </a:r>
          </a:p>
          <a:p>
            <a:r>
              <a:rPr lang="en-US" dirty="0"/>
              <a:t>In </a:t>
            </a:r>
            <a:r>
              <a:rPr lang="en-US" u="sng" dirty="0"/>
              <a:t>computer security, a </a:t>
            </a:r>
            <a:r>
              <a:rPr lang="en-US" b="1" u="sng" dirty="0"/>
              <a:t>sandbox</a:t>
            </a:r>
            <a:r>
              <a:rPr lang="en-US" u="sng" dirty="0"/>
              <a:t> is a security mechanism for separating running programs. It is often used to execute untested code, or untrusted programs from unverified third-parties, suppliers, untrusted users and untrusted websites.</a:t>
            </a:r>
          </a:p>
          <a:p>
            <a:r>
              <a:rPr lang="en-US" u="sng" dirty="0"/>
              <a:t>The sandbox typically provides a tightly-controlled set of resources for guest programs to run in, such as scratch space on disk and memory. Network access, the ability to inspect the host system or read from input devices are usually disallowed or heavily restricted. In this sense, sandboxes are a specific example of virtualization</a:t>
            </a:r>
          </a:p>
          <a:p>
            <a:endParaRPr lang="en-US" u="sng" dirty="0"/>
          </a:p>
          <a:p>
            <a:endParaRPr lang="en-US" u="sng" dirty="0"/>
          </a:p>
          <a:p>
            <a:endParaRPr lang="en-US" dirty="0"/>
          </a:p>
        </p:txBody>
      </p:sp>
    </p:spTree>
    <p:extLst>
      <p:ext uri="{BB962C8B-B14F-4D97-AF65-F5344CB8AC3E}">
        <p14:creationId xmlns:p14="http://schemas.microsoft.com/office/powerpoint/2010/main" val="3109126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2800" dirty="0"/>
              <a:t>Comparing Hardware Accelerated SVG across Browsers with Santa’s Workshop</a:t>
            </a:r>
          </a:p>
        </p:txBody>
      </p:sp>
      <p:pic>
        <p:nvPicPr>
          <p:cNvPr id="4" name="Content Placeholder 3"/>
          <p:cNvPicPr>
            <a:picLocks noGrp="1" noChangeAspect="1"/>
          </p:cNvPicPr>
          <p:nvPr>
            <p:ph idx="1"/>
          </p:nvPr>
        </p:nvPicPr>
        <p:blipFill>
          <a:blip r:embed="rId2"/>
          <a:srcRect l="-23378" r="-23378"/>
          <a:stretch>
            <a:fillRect/>
          </a:stretch>
        </p:blipFill>
        <p:spPr/>
      </p:pic>
    </p:spTree>
    <p:extLst>
      <p:ext uri="{BB962C8B-B14F-4D97-AF65-F5344CB8AC3E}">
        <p14:creationId xmlns:p14="http://schemas.microsoft.com/office/powerpoint/2010/main" val="12439931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2800" dirty="0"/>
              <a:t>Comparing Hardware Accelerated SVG across Browsers with Santa’s Workshop</a:t>
            </a:r>
          </a:p>
        </p:txBody>
      </p:sp>
      <p:pic>
        <p:nvPicPr>
          <p:cNvPr id="4" name="Content Placeholder 3"/>
          <p:cNvPicPr>
            <a:picLocks noGrp="1" noChangeAspect="1"/>
          </p:cNvPicPr>
          <p:nvPr>
            <p:ph idx="1"/>
          </p:nvPr>
        </p:nvPicPr>
        <p:blipFill>
          <a:blip r:embed="rId2"/>
          <a:srcRect l="-7196" r="-7196"/>
          <a:stretch>
            <a:fillRect/>
          </a:stretch>
        </p:blipFill>
        <p:spPr/>
      </p:pic>
    </p:spTree>
    <p:extLst>
      <p:ext uri="{BB962C8B-B14F-4D97-AF65-F5344CB8AC3E}">
        <p14:creationId xmlns:p14="http://schemas.microsoft.com/office/powerpoint/2010/main" val="42149366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2800" dirty="0"/>
              <a:t>Comparing Hardware Accelerated SVG across Browsers with Santa’s Workshop</a:t>
            </a:r>
          </a:p>
        </p:txBody>
      </p:sp>
      <p:pic>
        <p:nvPicPr>
          <p:cNvPr id="5" name="Content Placeholder 4"/>
          <p:cNvPicPr>
            <a:picLocks noGrp="1" noChangeAspect="1"/>
          </p:cNvPicPr>
          <p:nvPr>
            <p:ph idx="1"/>
          </p:nvPr>
        </p:nvPicPr>
        <p:blipFill>
          <a:blip r:embed="rId2"/>
          <a:srcRect l="-27897" r="-27897"/>
          <a:stretch>
            <a:fillRect/>
          </a:stretch>
        </p:blipFill>
        <p:spPr/>
      </p:pic>
    </p:spTree>
    <p:extLst>
      <p:ext uri="{BB962C8B-B14F-4D97-AF65-F5344CB8AC3E}">
        <p14:creationId xmlns:p14="http://schemas.microsoft.com/office/powerpoint/2010/main" val="4963687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2800" dirty="0"/>
              <a:t>Comparing Hardware Accelerated SVG across Browsers with Santa’s Workshop</a:t>
            </a:r>
          </a:p>
        </p:txBody>
      </p:sp>
      <p:pic>
        <p:nvPicPr>
          <p:cNvPr id="4" name="Content Placeholder 3"/>
          <p:cNvPicPr>
            <a:picLocks noGrp="1" noChangeAspect="1"/>
          </p:cNvPicPr>
          <p:nvPr>
            <p:ph idx="1"/>
          </p:nvPr>
        </p:nvPicPr>
        <p:blipFill>
          <a:blip r:embed="rId2"/>
          <a:srcRect l="-27897" r="-27897"/>
          <a:stretch>
            <a:fillRect/>
          </a:stretch>
        </p:blipFill>
        <p:spPr/>
      </p:pic>
    </p:spTree>
    <p:extLst>
      <p:ext uri="{BB962C8B-B14F-4D97-AF65-F5344CB8AC3E}">
        <p14:creationId xmlns:p14="http://schemas.microsoft.com/office/powerpoint/2010/main" val="3238875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HARDWARE ACCELERATED</a:t>
            </a:r>
          </a:p>
        </p:txBody>
      </p:sp>
      <p:sp>
        <p:nvSpPr>
          <p:cNvPr id="3" name="Content Placeholder 2"/>
          <p:cNvSpPr>
            <a:spLocks noGrp="1"/>
          </p:cNvSpPr>
          <p:nvPr>
            <p:ph idx="1"/>
          </p:nvPr>
        </p:nvSpPr>
        <p:spPr/>
        <p:txBody>
          <a:bodyPr/>
          <a:lstStyle/>
          <a:p>
            <a:r>
              <a:rPr lang="en-US" dirty="0"/>
              <a:t>The latest area of focus is hardware acceleration — when the browser hands off processor-intensive tasks to the computer’s graphics processor to make animations and page rendering faster and smoother.</a:t>
            </a:r>
          </a:p>
        </p:txBody>
      </p:sp>
    </p:spTree>
    <p:extLst>
      <p:ext uri="{BB962C8B-B14F-4D97-AF65-F5344CB8AC3E}">
        <p14:creationId xmlns:p14="http://schemas.microsoft.com/office/powerpoint/2010/main" val="28107692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2800" dirty="0"/>
              <a:t>Comparing Hardware Accelerated SVG across Browsers with Santa’s Workshop</a:t>
            </a:r>
          </a:p>
        </p:txBody>
      </p:sp>
      <p:pic>
        <p:nvPicPr>
          <p:cNvPr id="5" name="Content Placeholder 4"/>
          <p:cNvPicPr>
            <a:picLocks noGrp="1" noChangeAspect="1"/>
          </p:cNvPicPr>
          <p:nvPr>
            <p:ph idx="1"/>
          </p:nvPr>
        </p:nvPicPr>
        <p:blipFill>
          <a:blip r:embed="rId2"/>
          <a:srcRect l="-27916" r="-27916"/>
          <a:stretch>
            <a:fillRect/>
          </a:stretch>
        </p:blipFill>
        <p:spPr/>
      </p:pic>
    </p:spTree>
    <p:extLst>
      <p:ext uri="{BB962C8B-B14F-4D97-AF65-F5344CB8AC3E}">
        <p14:creationId xmlns:p14="http://schemas.microsoft.com/office/powerpoint/2010/main" val="155033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2800" dirty="0"/>
              <a:t>Comparing Hardware Accelerated SVG across Browsers with Santa’s Workshop</a:t>
            </a:r>
          </a:p>
        </p:txBody>
      </p:sp>
      <p:pic>
        <p:nvPicPr>
          <p:cNvPr id="4" name="Content Placeholder 3"/>
          <p:cNvPicPr>
            <a:picLocks noGrp="1" noChangeAspect="1"/>
          </p:cNvPicPr>
          <p:nvPr>
            <p:ph idx="1"/>
          </p:nvPr>
        </p:nvPicPr>
        <p:blipFill>
          <a:blip r:embed="rId2"/>
          <a:srcRect l="-27916" r="-27916"/>
          <a:stretch>
            <a:fillRect/>
          </a:stretch>
        </p:blipFill>
        <p:spPr/>
      </p:pic>
    </p:spTree>
    <p:extLst>
      <p:ext uri="{BB962C8B-B14F-4D97-AF65-F5344CB8AC3E}">
        <p14:creationId xmlns:p14="http://schemas.microsoft.com/office/powerpoint/2010/main" val="28794242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2800" dirty="0"/>
              <a:t>Comparing Hardware Accelerated SVG across Browsers with Santa’s Workshop</a:t>
            </a:r>
          </a:p>
        </p:txBody>
      </p:sp>
      <p:pic>
        <p:nvPicPr>
          <p:cNvPr id="5" name="Content Placeholder 4"/>
          <p:cNvPicPr>
            <a:picLocks noGrp="1" noChangeAspect="1"/>
          </p:cNvPicPr>
          <p:nvPr>
            <p:ph idx="1"/>
          </p:nvPr>
        </p:nvPicPr>
        <p:blipFill rotWithShape="1">
          <a:blip r:embed="rId2"/>
          <a:srcRect l="22606" t="52890" r="43762" b="30218"/>
          <a:stretch/>
        </p:blipFill>
        <p:spPr>
          <a:xfrm>
            <a:off x="599685" y="3327183"/>
            <a:ext cx="7829940" cy="2457421"/>
          </a:xfrm>
        </p:spPr>
      </p:pic>
    </p:spTree>
    <p:extLst>
      <p:ext uri="{BB962C8B-B14F-4D97-AF65-F5344CB8AC3E}">
        <p14:creationId xmlns:p14="http://schemas.microsoft.com/office/powerpoint/2010/main" val="357118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HARDWARE ACCELERATED</a:t>
            </a:r>
          </a:p>
        </p:txBody>
      </p:sp>
      <p:sp>
        <p:nvSpPr>
          <p:cNvPr id="3" name="Content Placeholder 2"/>
          <p:cNvSpPr>
            <a:spLocks noGrp="1"/>
          </p:cNvSpPr>
          <p:nvPr>
            <p:ph idx="1"/>
          </p:nvPr>
        </p:nvSpPr>
        <p:spPr/>
        <p:txBody>
          <a:bodyPr/>
          <a:lstStyle/>
          <a:p>
            <a:r>
              <a:rPr lang="en-US" dirty="0"/>
              <a:t>Hardware acceleration allows the browser to offload intensive tasks like image scaling, rendering complex text or displaying scripted animations to your PC's graphics card. It has the benefit of freeing up the PC's main processor and speeding up page load times.</a:t>
            </a:r>
          </a:p>
        </p:txBody>
      </p:sp>
    </p:spTree>
    <p:extLst>
      <p:ext uri="{BB962C8B-B14F-4D97-AF65-F5344CB8AC3E}">
        <p14:creationId xmlns:p14="http://schemas.microsoft.com/office/powerpoint/2010/main" val="27976472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HARDWARE ACCELERATED</a:t>
            </a:r>
          </a:p>
        </p:txBody>
      </p:sp>
      <p:sp>
        <p:nvSpPr>
          <p:cNvPr id="3" name="Content Placeholder 2"/>
          <p:cNvSpPr>
            <a:spLocks noGrp="1"/>
          </p:cNvSpPr>
          <p:nvPr>
            <p:ph idx="1"/>
          </p:nvPr>
        </p:nvSpPr>
        <p:spPr/>
        <p:txBody>
          <a:bodyPr/>
          <a:lstStyle/>
          <a:p>
            <a:r>
              <a:rPr lang="en-US" dirty="0" smtClean="0"/>
              <a:t>“Hardware acceleration” is basically using the GPU when it’s possible (instead of the CPU). This makes page-drawing operations faster.</a:t>
            </a:r>
          </a:p>
          <a:p>
            <a:endParaRPr lang="en-US" dirty="0"/>
          </a:p>
        </p:txBody>
      </p:sp>
    </p:spTree>
    <p:extLst>
      <p:ext uri="{BB962C8B-B14F-4D97-AF65-F5344CB8AC3E}">
        <p14:creationId xmlns:p14="http://schemas.microsoft.com/office/powerpoint/2010/main" val="36618557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3600" dirty="0">
                <a:latin typeface="Calibri" charset="0"/>
              </a:rPr>
              <a:t>There’s two different levels of acceleration going on:</a:t>
            </a:r>
            <a:endParaRPr lang="en-US" sz="3600" dirty="0"/>
          </a:p>
        </p:txBody>
      </p:sp>
      <p:sp>
        <p:nvSpPr>
          <p:cNvPr id="3" name="Content Placeholder 2"/>
          <p:cNvSpPr>
            <a:spLocks noGrp="1"/>
          </p:cNvSpPr>
          <p:nvPr>
            <p:ph idx="1"/>
          </p:nvPr>
        </p:nvSpPr>
        <p:spPr/>
        <p:txBody>
          <a:bodyPr>
            <a:normAutofit fontScale="85000" lnSpcReduction="10000"/>
          </a:bodyPr>
          <a:lstStyle/>
          <a:p>
            <a:r>
              <a:rPr lang="en-US" b="1" dirty="0"/>
              <a:t>Content acceleration</a:t>
            </a:r>
            <a:r>
              <a:rPr lang="en-US" dirty="0"/>
              <a:t> speeds up rendering the actual page content, such as the text, </a:t>
            </a:r>
            <a:r>
              <a:rPr lang="en-US" dirty="0" smtClean="0"/>
              <a:t>images, </a:t>
            </a:r>
            <a:r>
              <a:rPr lang="en-US" dirty="0"/>
              <a:t>CSS borders, etc. </a:t>
            </a:r>
            <a:endParaRPr lang="en-US" dirty="0" smtClean="0"/>
          </a:p>
          <a:p>
            <a:pPr fontAlgn="auto">
              <a:spcAft>
                <a:spcPts val="0"/>
              </a:spcAft>
              <a:buFont typeface="Arial" pitchFamily="34" charset="0"/>
              <a:buChar char="•"/>
              <a:defRPr/>
            </a:pPr>
            <a:r>
              <a:rPr lang="en-US" b="1" dirty="0"/>
              <a:t>Compositing acceleration</a:t>
            </a:r>
            <a:r>
              <a:rPr lang="en-US" dirty="0"/>
              <a:t> speeds up putting together chunks of already-rendered content (</a:t>
            </a:r>
            <a:r>
              <a:rPr lang="en-US" dirty="0">
                <a:hlinkClick r:id="rId2"/>
              </a:rPr>
              <a:t>layers</a:t>
            </a:r>
            <a:r>
              <a:rPr lang="en-US" dirty="0"/>
              <a:t>) together for final display in the window, potentially applying effects such as transforms along the way. For example, if you had a </a:t>
            </a:r>
            <a:r>
              <a:rPr lang="en-US" dirty="0">
                <a:hlinkClick r:id="rId3" tooltip="HTML5"/>
              </a:rPr>
              <a:t>HTML5</a:t>
            </a:r>
            <a:r>
              <a:rPr lang="en-US" dirty="0"/>
              <a:t> video that was playing, and it had CSS effects applied to it that was making it rotate and fade in and out, that would be using compositing acceleration to make that go fast. </a:t>
            </a:r>
            <a:r>
              <a:rPr lang="en-US" i="1" dirty="0"/>
              <a:t>(This feature is not activated by default yet.)</a:t>
            </a:r>
            <a:endParaRPr lang="en-US" dirty="0"/>
          </a:p>
          <a:p>
            <a:pPr fontAlgn="auto">
              <a:spcAft>
                <a:spcPts val="0"/>
              </a:spcAft>
              <a:buFont typeface="Arial" pitchFamily="34" charset="0"/>
              <a:buChar char="•"/>
              <a:defRPr/>
            </a:pPr>
            <a:endParaRPr lang="id-ID" dirty="0"/>
          </a:p>
          <a:p>
            <a:endParaRPr lang="en-US" dirty="0"/>
          </a:p>
        </p:txBody>
      </p:sp>
    </p:spTree>
    <p:extLst>
      <p:ext uri="{BB962C8B-B14F-4D97-AF65-F5344CB8AC3E}">
        <p14:creationId xmlns:p14="http://schemas.microsoft.com/office/powerpoint/2010/main" val="33279694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HARDWARE ACCELERATED WEB BROWSER</a:t>
            </a:r>
          </a:p>
        </p:txBody>
      </p:sp>
      <p:sp>
        <p:nvSpPr>
          <p:cNvPr id="3" name="Content Placeholder 2"/>
          <p:cNvSpPr>
            <a:spLocks noGrp="1"/>
          </p:cNvSpPr>
          <p:nvPr>
            <p:ph idx="1"/>
          </p:nvPr>
        </p:nvSpPr>
        <p:spPr/>
        <p:txBody>
          <a:bodyPr/>
          <a:lstStyle/>
          <a:p>
            <a:r>
              <a:rPr lang="en-US" dirty="0" smtClean="0"/>
              <a:t>IE9</a:t>
            </a:r>
          </a:p>
          <a:p>
            <a:r>
              <a:rPr lang="en-US" dirty="0" smtClean="0"/>
              <a:t>FIREFOX 4.0 BETA 5</a:t>
            </a:r>
          </a:p>
          <a:p>
            <a:r>
              <a:rPr lang="en-US" dirty="0" smtClean="0"/>
              <a:t>CHROME 7</a:t>
            </a:r>
            <a:endParaRPr lang="en-US" dirty="0"/>
          </a:p>
        </p:txBody>
      </p:sp>
    </p:spTree>
    <p:extLst>
      <p:ext uri="{BB962C8B-B14F-4D97-AF65-F5344CB8AC3E}">
        <p14:creationId xmlns:p14="http://schemas.microsoft.com/office/powerpoint/2010/main" val="38228124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9</a:t>
            </a:r>
            <a:endParaRPr lang="en-US" dirty="0"/>
          </a:p>
        </p:txBody>
      </p:sp>
      <p:sp>
        <p:nvSpPr>
          <p:cNvPr id="3" name="Content Placeholder 2"/>
          <p:cNvSpPr>
            <a:spLocks noGrp="1"/>
          </p:cNvSpPr>
          <p:nvPr>
            <p:ph idx="1"/>
          </p:nvPr>
        </p:nvSpPr>
        <p:spPr/>
        <p:txBody>
          <a:bodyPr/>
          <a:lstStyle/>
          <a:p>
            <a:r>
              <a:rPr lang="en-US" dirty="0"/>
              <a:t>Microsoft has released Internet Explorer 9 </a:t>
            </a:r>
            <a:r>
              <a:rPr lang="en-US" dirty="0" smtClean="0"/>
              <a:t>platform, </a:t>
            </a:r>
            <a:r>
              <a:rPr lang="en-US" dirty="0"/>
              <a:t>the latest pre-release version of the company’s next web </a:t>
            </a:r>
            <a:r>
              <a:rPr lang="en-US" dirty="0" smtClean="0"/>
              <a:t>browser</a:t>
            </a:r>
          </a:p>
          <a:p>
            <a:r>
              <a:rPr lang="en-US" dirty="0"/>
              <a:t>This version of IE9 features expanded support for specific HTML5 elements that can take advantage of the browser’s new hardware-acceleration abilities.</a:t>
            </a:r>
          </a:p>
        </p:txBody>
      </p:sp>
    </p:spTree>
    <p:extLst>
      <p:ext uri="{BB962C8B-B14F-4D97-AF65-F5344CB8AC3E}">
        <p14:creationId xmlns:p14="http://schemas.microsoft.com/office/powerpoint/2010/main" val="31024577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9</a:t>
            </a:r>
            <a:endParaRPr lang="en-US" dirty="0"/>
          </a:p>
        </p:txBody>
      </p:sp>
      <p:sp>
        <p:nvSpPr>
          <p:cNvPr id="3" name="Content Placeholder 2"/>
          <p:cNvSpPr>
            <a:spLocks noGrp="1"/>
          </p:cNvSpPr>
          <p:nvPr>
            <p:ph idx="1"/>
          </p:nvPr>
        </p:nvSpPr>
        <p:spPr/>
        <p:txBody>
          <a:bodyPr/>
          <a:lstStyle/>
          <a:p>
            <a:r>
              <a:rPr lang="en-US" dirty="0"/>
              <a:t>Microsoft’s hardware acceleration tools, which rely on Direct2D and </a:t>
            </a:r>
            <a:r>
              <a:rPr lang="en-US" dirty="0" err="1"/>
              <a:t>DirectWrite</a:t>
            </a:r>
            <a:r>
              <a:rPr lang="en-US" dirty="0"/>
              <a:t>, are built into Windows 7, and the company is making them available to Windows Vista users (but not XP)</a:t>
            </a:r>
            <a:r>
              <a:rPr lang="en-US" dirty="0" smtClean="0"/>
              <a:t>.</a:t>
            </a:r>
          </a:p>
          <a:p>
            <a:r>
              <a:rPr lang="en-US" dirty="0"/>
              <a:t>The new IE9 platform preview has expanded support for HTML5’s native video and audio capabilities</a:t>
            </a:r>
          </a:p>
        </p:txBody>
      </p:sp>
    </p:spTree>
    <p:extLst>
      <p:ext uri="{BB962C8B-B14F-4D97-AF65-F5344CB8AC3E}">
        <p14:creationId xmlns:p14="http://schemas.microsoft.com/office/powerpoint/2010/main" val="22377336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2D</a:t>
            </a:r>
            <a:endParaRPr lang="en-US" dirty="0"/>
          </a:p>
        </p:txBody>
      </p:sp>
      <p:sp>
        <p:nvSpPr>
          <p:cNvPr id="3" name="Content Placeholder 2"/>
          <p:cNvSpPr>
            <a:spLocks noGrp="1"/>
          </p:cNvSpPr>
          <p:nvPr>
            <p:ph idx="1"/>
          </p:nvPr>
        </p:nvSpPr>
        <p:spPr/>
        <p:txBody>
          <a:bodyPr/>
          <a:lstStyle/>
          <a:p>
            <a:r>
              <a:rPr lang="en-US" dirty="0"/>
              <a:t>Direct2D is a hardware-accelerated, immediate-mode 2-D graphics API that provides high performance and high-quality rendering for 2-D geometry, bitmaps, and text. The Direct2D API is designed to interoperate with existing code that uses GDI, GDI+, or Direct3D.</a:t>
            </a:r>
          </a:p>
        </p:txBody>
      </p:sp>
    </p:spTree>
    <p:extLst>
      <p:ext uri="{BB962C8B-B14F-4D97-AF65-F5344CB8AC3E}">
        <p14:creationId xmlns:p14="http://schemas.microsoft.com/office/powerpoint/2010/main" val="127959914"/>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417</TotalTime>
  <Words>888</Words>
  <Application>Microsoft Macintosh PowerPoint</Application>
  <PresentationFormat>On-screen Show (4:3)</PresentationFormat>
  <Paragraphs>54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Sky</vt:lpstr>
      <vt:lpstr>HARDWARE ACCELERATED WEB BROWSER</vt:lpstr>
      <vt:lpstr>HARDWARE ACCELERATED</vt:lpstr>
      <vt:lpstr>HARDWARE ACCELERATED</vt:lpstr>
      <vt:lpstr>HARDWARE ACCELERATED</vt:lpstr>
      <vt:lpstr>There’s two different levels of acceleration going on:</vt:lpstr>
      <vt:lpstr>HARDWARE ACCELERATED WEB BROWSER</vt:lpstr>
      <vt:lpstr>IE 9</vt:lpstr>
      <vt:lpstr>IE 9</vt:lpstr>
      <vt:lpstr>Direct 2D</vt:lpstr>
      <vt:lpstr>DirectWrite</vt:lpstr>
      <vt:lpstr>NATIVE VIDEO</vt:lpstr>
      <vt:lpstr>Hardware Acceleration by operating system:</vt:lpstr>
      <vt:lpstr>Firefox 4</vt:lpstr>
      <vt:lpstr>Chrome</vt:lpstr>
      <vt:lpstr>Sandboxed</vt:lpstr>
      <vt:lpstr>Comparing Hardware Accelerated SVG across Browsers with Santa’s Workshop</vt:lpstr>
      <vt:lpstr>Comparing Hardware Accelerated SVG across Browsers with Santa’s Workshop</vt:lpstr>
      <vt:lpstr>Comparing Hardware Accelerated SVG across Browsers with Santa’s Workshop</vt:lpstr>
      <vt:lpstr>Comparing Hardware Accelerated SVG across Browsers with Santa’s Workshop</vt:lpstr>
      <vt:lpstr>Comparing Hardware Accelerated SVG across Browsers with Santa’s Workshop</vt:lpstr>
      <vt:lpstr>Comparing Hardware Accelerated SVG across Browsers with Santa’s Workshop</vt:lpstr>
      <vt:lpstr>Comparing Hardware Accelerated SVG across Browsers with Santa’s Workshop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ACCELERATED WEB BROWSER</dc:title>
  <dc:creator>Wais Al-Qonri Hanif</dc:creator>
  <cp:lastModifiedBy>Wais Al-Qonri Hanif</cp:lastModifiedBy>
  <cp:revision>19</cp:revision>
  <dcterms:created xsi:type="dcterms:W3CDTF">2011-12-12T06:40:44Z</dcterms:created>
  <dcterms:modified xsi:type="dcterms:W3CDTF">2011-12-28T08:15:30Z</dcterms:modified>
</cp:coreProperties>
</file>