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73" r:id="rId5"/>
    <p:sldId id="260" r:id="rId6"/>
    <p:sldId id="275" r:id="rId7"/>
    <p:sldId id="276" r:id="rId8"/>
    <p:sldId id="277" r:id="rId9"/>
    <p:sldId id="278" r:id="rId10"/>
    <p:sldId id="261" r:id="rId11"/>
    <p:sldId id="262" r:id="rId12"/>
    <p:sldId id="263" r:id="rId13"/>
    <p:sldId id="264" r:id="rId14"/>
    <p:sldId id="271" r:id="rId15"/>
    <p:sldId id="272" r:id="rId16"/>
    <p:sldId id="265" r:id="rId17"/>
    <p:sldId id="274"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84" autoAdjust="0"/>
    <p:restoredTop sz="81726" autoAdjust="0"/>
  </p:normalViewPr>
  <p:slideViewPr>
    <p:cSldViewPr>
      <p:cViewPr varScale="1">
        <p:scale>
          <a:sx n="60" d="100"/>
          <a:sy n="60" d="100"/>
        </p:scale>
        <p:origin x="-157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AC693-83C2-4D78-8B36-6AFEA8EB4C25}" type="datetimeFigureOut">
              <a:rPr lang="en-US" smtClean="0"/>
              <a:t>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30FFF-02E1-45AF-B137-EB43FB9507A1}" type="slidenum">
              <a:rPr lang="en-US" smtClean="0"/>
              <a:t>‹#›</a:t>
            </a:fld>
            <a:endParaRPr lang="en-US"/>
          </a:p>
        </p:txBody>
      </p:sp>
    </p:spTree>
    <p:extLst>
      <p:ext uri="{BB962C8B-B14F-4D97-AF65-F5344CB8AC3E}">
        <p14:creationId xmlns:p14="http://schemas.microsoft.com/office/powerpoint/2010/main" val="113431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smtClean="0">
                <a:latin typeface="Lucida Sans Unicode" pitchFamily="34" charset="0"/>
                <a:cs typeface="Lucida Sans Unicode" pitchFamily="34" charset="0"/>
              </a:rPr>
              <a:t>Command-lint tools (in shell script style) </a:t>
            </a:r>
          </a:p>
          <a:p>
            <a:pPr>
              <a:defRPr/>
            </a:pPr>
            <a:r>
              <a:rPr lang="en-US" sz="1200" dirty="0" smtClean="0">
                <a:latin typeface="Lucida Sans Unicode" pitchFamily="34" charset="0"/>
                <a:cs typeface="Lucida Sans Unicode" pitchFamily="34" charset="0"/>
              </a:rPr>
              <a:t>Interactive-TTY style of program (REPL or Read-</a:t>
            </a:r>
            <a:r>
              <a:rPr lang="en-US" sz="1200" dirty="0" err="1" smtClean="0">
                <a:latin typeface="Lucida Sans Unicode" pitchFamily="34" charset="0"/>
                <a:cs typeface="Lucida Sans Unicode" pitchFamily="34" charset="0"/>
              </a:rPr>
              <a:t>Eval</a:t>
            </a:r>
            <a:r>
              <a:rPr lang="en-US" sz="1200" dirty="0" smtClean="0">
                <a:latin typeface="Lucida Sans Unicode" pitchFamily="34" charset="0"/>
                <a:cs typeface="Lucida Sans Unicode" pitchFamily="34" charset="0"/>
              </a:rPr>
              <a:t>-Print-Loop) </a:t>
            </a:r>
          </a:p>
          <a:p>
            <a:pPr>
              <a:defRPr/>
            </a:pPr>
            <a:r>
              <a:rPr lang="en-US" sz="1200" dirty="0" smtClean="0">
                <a:latin typeface="Lucida Sans Unicode" pitchFamily="34" charset="0"/>
                <a:cs typeface="Lucida Sans Unicode" pitchFamily="34" charset="0"/>
              </a:rPr>
              <a:t>Excellent process control functions to oversee child processes </a:t>
            </a:r>
          </a:p>
          <a:p>
            <a:pPr>
              <a:defRPr/>
            </a:pPr>
            <a:r>
              <a:rPr lang="en-US" sz="1200" dirty="0" smtClean="0">
                <a:latin typeface="Lucida Sans Unicode" pitchFamily="34" charset="0"/>
                <a:cs typeface="Lucida Sans Unicode" pitchFamily="34" charset="0"/>
              </a:rPr>
              <a:t>A Buffer object to deal with binary data </a:t>
            </a:r>
          </a:p>
          <a:p>
            <a:pPr>
              <a:defRPr/>
            </a:pPr>
            <a:r>
              <a:rPr lang="en-US" sz="1200" dirty="0" smtClean="0">
                <a:latin typeface="Lucida Sans Unicode" pitchFamily="34" charset="0"/>
                <a:cs typeface="Lucida Sans Unicode" pitchFamily="34" charset="0"/>
              </a:rPr>
              <a:t>TCP or UDP sockets with comprehensive event driven callbacks </a:t>
            </a:r>
          </a:p>
          <a:p>
            <a:pPr>
              <a:defRPr/>
            </a:pPr>
            <a:r>
              <a:rPr lang="en-US" sz="1200" dirty="0" smtClean="0">
                <a:latin typeface="Lucida Sans Unicode" pitchFamily="34" charset="0"/>
                <a:cs typeface="Lucida Sans Unicode" pitchFamily="34" charset="0"/>
              </a:rPr>
              <a:t>DNS lookup </a:t>
            </a:r>
          </a:p>
          <a:p>
            <a:pPr>
              <a:defRPr/>
            </a:pPr>
            <a:r>
              <a:rPr lang="en-US" sz="1200" dirty="0" smtClean="0">
                <a:latin typeface="Lucida Sans Unicode" pitchFamily="34" charset="0"/>
                <a:cs typeface="Lucida Sans Unicode" pitchFamily="34" charset="0"/>
              </a:rPr>
              <a:t>Layered on top of the TCP library is a HTTP and HTTPS client/server </a:t>
            </a:r>
          </a:p>
          <a:p>
            <a:pPr>
              <a:defRPr/>
            </a:pPr>
            <a:r>
              <a:rPr lang="en-US" sz="1200" dirty="0" smtClean="0">
                <a:latin typeface="Lucida Sans Unicode" pitchFamily="34" charset="0"/>
                <a:cs typeface="Lucida Sans Unicode" pitchFamily="34" charset="0"/>
              </a:rPr>
              <a:t>File system access </a:t>
            </a:r>
          </a:p>
          <a:p>
            <a:endParaRPr lang="en-US" dirty="0"/>
          </a:p>
        </p:txBody>
      </p:sp>
      <p:sp>
        <p:nvSpPr>
          <p:cNvPr id="4" name="Slide Number Placeholder 3"/>
          <p:cNvSpPr>
            <a:spLocks noGrp="1"/>
          </p:cNvSpPr>
          <p:nvPr>
            <p:ph type="sldNum" sz="quarter" idx="10"/>
          </p:nvPr>
        </p:nvSpPr>
        <p:spPr/>
        <p:txBody>
          <a:bodyPr/>
          <a:lstStyle/>
          <a:p>
            <a:fld id="{F6C30FFF-02E1-45AF-B137-EB43FB9507A1}" type="slidenum">
              <a:rPr lang="en-US" smtClean="0"/>
              <a:t>5</a:t>
            </a:fld>
            <a:endParaRPr lang="en-US"/>
          </a:p>
        </p:txBody>
      </p:sp>
    </p:spTree>
    <p:extLst>
      <p:ext uri="{BB962C8B-B14F-4D97-AF65-F5344CB8AC3E}">
        <p14:creationId xmlns:p14="http://schemas.microsoft.com/office/powerpoint/2010/main" val="167595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C30FFF-02E1-45AF-B137-EB43FB9507A1}" type="slidenum">
              <a:rPr lang="en-US" smtClean="0"/>
              <a:t>6</a:t>
            </a:fld>
            <a:endParaRPr lang="en-US"/>
          </a:p>
        </p:txBody>
      </p:sp>
    </p:spTree>
    <p:extLst>
      <p:ext uri="{BB962C8B-B14F-4D97-AF65-F5344CB8AC3E}">
        <p14:creationId xmlns:p14="http://schemas.microsoft.com/office/powerpoint/2010/main" val="167595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That's right, </a:t>
            </a:r>
            <a:r>
              <a:rPr lang="en-US" sz="1200" b="0" i="1" kern="1200" dirty="0" smtClean="0">
                <a:solidFill>
                  <a:schemeClr val="tx1"/>
                </a:solidFill>
                <a:effectLst/>
                <a:latin typeface="+mn-lt"/>
                <a:ea typeface="+mn-ea"/>
                <a:cs typeface="+mn-cs"/>
              </a:rPr>
              <a:t>everything runs in parallel, except your code</a:t>
            </a:r>
            <a:r>
              <a:rPr lang="en-US" sz="1200" b="0" i="0" kern="1200" dirty="0" smtClean="0">
                <a:solidFill>
                  <a:schemeClr val="tx1"/>
                </a:solidFill>
                <a:effectLst/>
                <a:latin typeface="+mn-lt"/>
                <a:ea typeface="+mn-ea"/>
                <a:cs typeface="+mn-cs"/>
              </a:rPr>
              <a:t>. To understand that, imagine your code is the king, and node is his army of servants.</a:t>
            </a:r>
          </a:p>
          <a:p>
            <a:pPr fontAlgn="base"/>
            <a:r>
              <a:rPr lang="en-US" sz="1200" b="0" i="0" kern="1200" dirty="0" smtClean="0">
                <a:solidFill>
                  <a:schemeClr val="tx1"/>
                </a:solidFill>
                <a:effectLst/>
                <a:latin typeface="+mn-lt"/>
                <a:ea typeface="+mn-ea"/>
                <a:cs typeface="+mn-cs"/>
              </a:rPr>
              <a:t>The day starts by one servant waking up the king and asking him if he needs anything. The king gives the servant a list of tasks and goes back to sleep a little longer. The servant now distributes those tasks among his colleagues and they get to work.</a:t>
            </a:r>
          </a:p>
          <a:p>
            <a:pPr fontAlgn="base"/>
            <a:r>
              <a:rPr lang="en-US" sz="1200" b="0" i="0" kern="1200" dirty="0" smtClean="0">
                <a:solidFill>
                  <a:schemeClr val="tx1"/>
                </a:solidFill>
                <a:effectLst/>
                <a:latin typeface="+mn-lt"/>
                <a:ea typeface="+mn-ea"/>
                <a:cs typeface="+mn-cs"/>
              </a:rPr>
              <a:t>Once a servant finishes a task, he lines up outside the kings quarter to report. The king lets one servant in at a time, and listens to things he reports. Sometimes the king will give the servant more tasks on the way out.</a:t>
            </a:r>
          </a:p>
          <a:p>
            <a:pPr fontAlgn="base"/>
            <a:r>
              <a:rPr lang="en-US" sz="1200" b="0" i="0" kern="1200" dirty="0" smtClean="0">
                <a:solidFill>
                  <a:schemeClr val="tx1"/>
                </a:solidFill>
                <a:effectLst/>
                <a:latin typeface="+mn-lt"/>
                <a:ea typeface="+mn-ea"/>
                <a:cs typeface="+mn-cs"/>
              </a:rPr>
              <a:t>Life is good, for the king's servants carry out all of his tasks in parallel, but only report with one result at a time, so the king can focus. *</a:t>
            </a:r>
          </a:p>
          <a:p>
            <a:endParaRPr lang="en-US" dirty="0"/>
          </a:p>
        </p:txBody>
      </p:sp>
      <p:sp>
        <p:nvSpPr>
          <p:cNvPr id="4" name="Slide Number Placeholder 3"/>
          <p:cNvSpPr>
            <a:spLocks noGrp="1"/>
          </p:cNvSpPr>
          <p:nvPr>
            <p:ph type="sldNum" sz="quarter" idx="10"/>
          </p:nvPr>
        </p:nvSpPr>
        <p:spPr/>
        <p:txBody>
          <a:bodyPr/>
          <a:lstStyle/>
          <a:p>
            <a:fld id="{F6C30FFF-02E1-45AF-B137-EB43FB9507A1}" type="slidenum">
              <a:rPr lang="en-US" smtClean="0"/>
              <a:t>7</a:t>
            </a:fld>
            <a:endParaRPr lang="en-US"/>
          </a:p>
        </p:txBody>
      </p:sp>
    </p:spTree>
    <p:extLst>
      <p:ext uri="{BB962C8B-B14F-4D97-AF65-F5344CB8AC3E}">
        <p14:creationId xmlns:p14="http://schemas.microsoft.com/office/powerpoint/2010/main" val="1675951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That's right, </a:t>
            </a:r>
            <a:r>
              <a:rPr lang="en-US" sz="1200" b="0" i="1" kern="1200" dirty="0" smtClean="0">
                <a:solidFill>
                  <a:schemeClr val="tx1"/>
                </a:solidFill>
                <a:effectLst/>
                <a:latin typeface="+mn-lt"/>
                <a:ea typeface="+mn-ea"/>
                <a:cs typeface="+mn-cs"/>
              </a:rPr>
              <a:t>everything runs in parallel, except your code</a:t>
            </a:r>
            <a:r>
              <a:rPr lang="en-US" sz="1200" b="0" i="0" kern="1200" dirty="0" smtClean="0">
                <a:solidFill>
                  <a:schemeClr val="tx1"/>
                </a:solidFill>
                <a:effectLst/>
                <a:latin typeface="+mn-lt"/>
                <a:ea typeface="+mn-ea"/>
                <a:cs typeface="+mn-cs"/>
              </a:rPr>
              <a:t>. To understand that, imagine your code is the king, and node is his army of servants.</a:t>
            </a:r>
          </a:p>
          <a:p>
            <a:pPr fontAlgn="base"/>
            <a:r>
              <a:rPr lang="en-US" sz="1200" b="0" i="0" kern="1200" dirty="0" smtClean="0">
                <a:solidFill>
                  <a:schemeClr val="tx1"/>
                </a:solidFill>
                <a:effectLst/>
                <a:latin typeface="+mn-lt"/>
                <a:ea typeface="+mn-ea"/>
                <a:cs typeface="+mn-cs"/>
              </a:rPr>
              <a:t>The day starts by one servant waking up the king and asking him if he needs anything. The king gives the servant a list of tasks and goes back to sleep a little longer. The servant now distributes those tasks among his colleagues and they get to work.</a:t>
            </a:r>
          </a:p>
          <a:p>
            <a:pPr fontAlgn="base"/>
            <a:r>
              <a:rPr lang="en-US" sz="1200" b="0" i="0" kern="1200" dirty="0" smtClean="0">
                <a:solidFill>
                  <a:schemeClr val="tx1"/>
                </a:solidFill>
                <a:effectLst/>
                <a:latin typeface="+mn-lt"/>
                <a:ea typeface="+mn-ea"/>
                <a:cs typeface="+mn-cs"/>
              </a:rPr>
              <a:t>Once a servant finishes a task, he lines up outside the kings quarter to report. The king lets one servant in at a time, and listens to things he reports. Sometimes the king will give the servant more tasks on the way out.</a:t>
            </a:r>
          </a:p>
          <a:p>
            <a:pPr fontAlgn="base"/>
            <a:r>
              <a:rPr lang="en-US" sz="1200" b="0" i="0" kern="1200" dirty="0" smtClean="0">
                <a:solidFill>
                  <a:schemeClr val="tx1"/>
                </a:solidFill>
                <a:effectLst/>
                <a:latin typeface="+mn-lt"/>
                <a:ea typeface="+mn-ea"/>
                <a:cs typeface="+mn-cs"/>
              </a:rPr>
              <a:t>Life is good, for the king's servants carry out all of his tasks in parallel, but only report with one result at a time, so the king can focus. </a:t>
            </a:r>
            <a:r>
              <a:rPr lang="en-US" sz="1200" b="0" i="0" kern="120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F6C30FFF-02E1-45AF-B137-EB43FB9507A1}" type="slidenum">
              <a:rPr lang="en-US" smtClean="0"/>
              <a:t>8</a:t>
            </a:fld>
            <a:endParaRPr lang="en-US"/>
          </a:p>
        </p:txBody>
      </p:sp>
    </p:spTree>
    <p:extLst>
      <p:ext uri="{BB962C8B-B14F-4D97-AF65-F5344CB8AC3E}">
        <p14:creationId xmlns:p14="http://schemas.microsoft.com/office/powerpoint/2010/main" val="1675951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Your code gives node the two tasks to read and write a file, and then goes to sleep. Once node has completed a task, the callback for it is fired. But there can only be one callback firing at the same time. Until that callback has finished executing, all other callbacks have to wait in line. </a:t>
            </a:r>
            <a:r>
              <a:rPr lang="en-US" sz="1200" b="0" i="0" kern="1200" smtClean="0">
                <a:solidFill>
                  <a:schemeClr val="tx1"/>
                </a:solidFill>
                <a:effectLst/>
                <a:latin typeface="+mn-lt"/>
                <a:ea typeface="+mn-ea"/>
                <a:cs typeface="+mn-cs"/>
              </a:rPr>
              <a:t>In addition to that, there is no guarantee on the order in which the callbacks will fire.</a:t>
            </a:r>
            <a:endParaRPr lang="en-US" dirty="0"/>
          </a:p>
        </p:txBody>
      </p:sp>
      <p:sp>
        <p:nvSpPr>
          <p:cNvPr id="4" name="Slide Number Placeholder 3"/>
          <p:cNvSpPr>
            <a:spLocks noGrp="1"/>
          </p:cNvSpPr>
          <p:nvPr>
            <p:ph type="sldNum" sz="quarter" idx="10"/>
          </p:nvPr>
        </p:nvSpPr>
        <p:spPr/>
        <p:txBody>
          <a:bodyPr/>
          <a:lstStyle/>
          <a:p>
            <a:fld id="{F6C30FFF-02E1-45AF-B137-EB43FB9507A1}" type="slidenum">
              <a:rPr lang="en-US" smtClean="0"/>
              <a:t>9</a:t>
            </a:fld>
            <a:endParaRPr lang="en-US"/>
          </a:p>
        </p:txBody>
      </p:sp>
    </p:spTree>
    <p:extLst>
      <p:ext uri="{BB962C8B-B14F-4D97-AF65-F5344CB8AC3E}">
        <p14:creationId xmlns:p14="http://schemas.microsoft.com/office/powerpoint/2010/main" val="167595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560DC6-ECCA-404B-944F-4C64A47EE3B2}"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92499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60DC6-ECCA-404B-944F-4C64A47EE3B2}"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983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60DC6-ECCA-404B-944F-4C64A47EE3B2}"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26152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60DC6-ECCA-404B-944F-4C64A47EE3B2}"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350254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60DC6-ECCA-404B-944F-4C64A47EE3B2}"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31335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560DC6-ECCA-404B-944F-4C64A47EE3B2}"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343023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560DC6-ECCA-404B-944F-4C64A47EE3B2}" type="datetimeFigureOut">
              <a:rPr lang="en-US" smtClean="0"/>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738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560DC6-ECCA-404B-944F-4C64A47EE3B2}" type="datetimeFigureOut">
              <a:rPr lang="en-US" smtClean="0"/>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368259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60DC6-ECCA-404B-944F-4C64A47EE3B2}" type="datetimeFigureOut">
              <a:rPr lang="en-US" smtClean="0"/>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267778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60DC6-ECCA-404B-944F-4C64A47EE3B2}"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90583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60DC6-ECCA-404B-944F-4C64A47EE3B2}"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3725-469D-4E16-ABDF-AE2A8A69EE9B}" type="slidenum">
              <a:rPr lang="en-US" smtClean="0"/>
              <a:t>‹#›</a:t>
            </a:fld>
            <a:endParaRPr lang="en-US"/>
          </a:p>
        </p:txBody>
      </p:sp>
    </p:spTree>
    <p:extLst>
      <p:ext uri="{BB962C8B-B14F-4D97-AF65-F5344CB8AC3E}">
        <p14:creationId xmlns:p14="http://schemas.microsoft.com/office/powerpoint/2010/main" val="136254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60DC6-ECCA-404B-944F-4C64A47EE3B2}" type="datetimeFigureOut">
              <a:rPr lang="en-US" smtClean="0"/>
              <a:t>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A3725-469D-4E16-ABDF-AE2A8A69EE9B}" type="slidenum">
              <a:rPr lang="en-US" smtClean="0"/>
              <a:t>‹#›</a:t>
            </a:fld>
            <a:endParaRPr lang="en-US"/>
          </a:p>
        </p:txBody>
      </p:sp>
    </p:spTree>
    <p:extLst>
      <p:ext uri="{BB962C8B-B14F-4D97-AF65-F5344CB8AC3E}">
        <p14:creationId xmlns:p14="http://schemas.microsoft.com/office/powerpoint/2010/main" val="1915953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pl.atyp.us/wordpress/index.php/2001/10/multithreading-vs-event-based-programmi/"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nodebeginner.org/#javascript-and-nodej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Preface</a:t>
            </a:r>
          </a:p>
        </p:txBody>
      </p:sp>
      <p:sp>
        <p:nvSpPr>
          <p:cNvPr id="14" name="Content Placeholder 2"/>
          <p:cNvSpPr>
            <a:spLocks noGrp="1"/>
          </p:cNvSpPr>
          <p:nvPr>
            <p:ph idx="1"/>
          </p:nvPr>
        </p:nvSpPr>
        <p:spPr>
          <a:xfrm>
            <a:off x="533400" y="2039937"/>
            <a:ext cx="8229600" cy="4525963"/>
          </a:xfrm>
          <a:effectLst>
            <a:glow rad="63500">
              <a:schemeClr val="accent1">
                <a:satMod val="175000"/>
                <a:alpha val="40000"/>
              </a:schemeClr>
            </a:glow>
          </a:effectLst>
        </p:spPr>
        <p:txBody>
          <a:bodyPr/>
          <a:lstStyle/>
          <a:p>
            <a:r>
              <a:rPr lang="en-US" sz="2400" dirty="0" smtClean="0">
                <a:latin typeface="Lucida Sans Unicode" pitchFamily="34" charset="0"/>
                <a:cs typeface="Lucida Sans Unicode" pitchFamily="34" charset="0"/>
              </a:rPr>
              <a:t>Developed by Ryan Dahl </a:t>
            </a:r>
            <a:r>
              <a:rPr lang="en-US" sz="2400" dirty="0" err="1" smtClean="0">
                <a:latin typeface="Lucida Sans Unicode" pitchFamily="34" charset="0"/>
                <a:cs typeface="Lucida Sans Unicode" pitchFamily="34" charset="0"/>
              </a:rPr>
              <a:t>pada</a:t>
            </a:r>
            <a:r>
              <a:rPr lang="en-US" sz="2400" dirty="0" smtClean="0">
                <a:latin typeface="Lucida Sans Unicode" pitchFamily="34" charset="0"/>
                <a:cs typeface="Lucida Sans Unicode" pitchFamily="34" charset="0"/>
              </a:rPr>
              <a:t> </a:t>
            </a:r>
            <a:r>
              <a:rPr lang="en-US" sz="2400" dirty="0" err="1" smtClean="0">
                <a:latin typeface="Lucida Sans Unicode" pitchFamily="34" charset="0"/>
                <a:cs typeface="Lucida Sans Unicode" pitchFamily="34" charset="0"/>
              </a:rPr>
              <a:t>tahun</a:t>
            </a:r>
            <a:r>
              <a:rPr lang="en-US" sz="2400" dirty="0" smtClean="0">
                <a:latin typeface="Lucida Sans Unicode" pitchFamily="34" charset="0"/>
                <a:cs typeface="Lucida Sans Unicode" pitchFamily="34" charset="0"/>
              </a:rPr>
              <a:t> 2009</a:t>
            </a:r>
          </a:p>
          <a:p>
            <a:r>
              <a:rPr lang="en-US" sz="2400" dirty="0" smtClean="0">
                <a:latin typeface="Lucida Sans Unicode" pitchFamily="34" charset="0"/>
                <a:cs typeface="Lucida Sans Unicode" pitchFamily="34" charset="0"/>
              </a:rPr>
              <a:t>Server Side Java Script</a:t>
            </a:r>
          </a:p>
          <a:p>
            <a:r>
              <a:rPr lang="en-US" sz="2400" dirty="0" smtClean="0">
                <a:latin typeface="Lucida Sans Unicode" pitchFamily="34" charset="0"/>
                <a:cs typeface="Lucida Sans Unicode" pitchFamily="34" charset="0"/>
              </a:rPr>
              <a:t>Built on Google’s V8</a:t>
            </a:r>
          </a:p>
          <a:p>
            <a:r>
              <a:rPr lang="en-US" sz="2400" dirty="0" smtClean="0">
                <a:latin typeface="Lucida Sans Unicode" pitchFamily="34" charset="0"/>
                <a:cs typeface="Lucida Sans Unicode" pitchFamily="34" charset="0"/>
              </a:rPr>
              <a:t>An environment for developing high performance web services</a:t>
            </a:r>
          </a:p>
          <a:p>
            <a:r>
              <a:rPr lang="en-US" sz="2400" dirty="0" smtClean="0">
                <a:latin typeface="Lucida Sans Unicode" pitchFamily="34" charset="0"/>
                <a:cs typeface="Lucida Sans Unicode" pitchFamily="34" charset="0"/>
              </a:rPr>
              <a:t>Using event-driven, asynchronous I/O to minimize overhead and maximize scalability.</a:t>
            </a:r>
          </a:p>
          <a:p>
            <a:r>
              <a:rPr lang="en-US" sz="2400" dirty="0" smtClean="0">
                <a:latin typeface="Lucida Sans Unicode" pitchFamily="34" charset="0"/>
                <a:cs typeface="Lucida Sans Unicode" pitchFamily="34" charset="0"/>
              </a:rPr>
              <a:t>The goal is to provide an easy way to build scalable network servers</a:t>
            </a:r>
          </a:p>
          <a:p>
            <a:endParaRPr lang="en-US" sz="2400" dirty="0" smtClean="0">
              <a:latin typeface="Lucida Sans Unicode" pitchFamily="34" charset="0"/>
              <a:cs typeface="Lucida Sans Unicode" pitchFamily="34" charset="0"/>
            </a:endParaRPr>
          </a:p>
        </p:txBody>
      </p:sp>
    </p:spTree>
    <p:extLst>
      <p:ext uri="{BB962C8B-B14F-4D97-AF65-F5344CB8AC3E}">
        <p14:creationId xmlns:p14="http://schemas.microsoft.com/office/powerpoint/2010/main" val="17418668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What can’t do with Node</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a:latin typeface="Lucida Sans Unicode" pitchFamily="34" charset="0"/>
                <a:cs typeface="Lucida Sans Unicode" pitchFamily="34" charset="0"/>
              </a:rPr>
              <a:t>Node is a platform for writing JavaScript applications outside web browsers. This is not the JavaScript we are familiar with in web browsers. There is no DOM built into Node, nor any other browser capability. </a:t>
            </a:r>
          </a:p>
          <a:p>
            <a:r>
              <a:rPr lang="en-US" sz="2400" dirty="0">
                <a:latin typeface="Lucida Sans Unicode" pitchFamily="34" charset="0"/>
                <a:cs typeface="Lucida Sans Unicode" pitchFamily="34" charset="0"/>
              </a:rPr>
              <a:t>One thing Node cannot do is desktop GUI applications. Today, there is no equivalent for Swing built into Node, nor is there a Node add-on GUI toolkit, nor can it be embedded in a web browser. </a:t>
            </a:r>
          </a:p>
        </p:txBody>
      </p:sp>
    </p:spTree>
    <p:extLst>
      <p:ext uri="{BB962C8B-B14F-4D97-AF65-F5344CB8AC3E}">
        <p14:creationId xmlns:p14="http://schemas.microsoft.com/office/powerpoint/2010/main" val="427608129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Why should use Node</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a:latin typeface="Lucida Sans Unicode" pitchFamily="34" charset="0"/>
                <a:cs typeface="Lucida Sans Unicode" pitchFamily="34" charset="0"/>
              </a:rPr>
              <a:t>JavaScript is the popular language of the web</a:t>
            </a:r>
          </a:p>
          <a:p>
            <a:r>
              <a:rPr lang="en-US" sz="2400" dirty="0">
                <a:latin typeface="Lucida Sans Unicode" pitchFamily="34" charset="0"/>
                <a:cs typeface="Lucida Sans Unicode" pitchFamily="34" charset="0"/>
              </a:rPr>
              <a:t>“Global Object” as the main disadvantages of JavaScript, which can create an unruly chaos when mixing modules together</a:t>
            </a:r>
          </a:p>
          <a:p>
            <a:r>
              <a:rPr lang="en-US" sz="2400" dirty="0" err="1">
                <a:latin typeface="Lucida Sans Unicode" pitchFamily="34" charset="0"/>
                <a:cs typeface="Lucida Sans Unicode" pitchFamily="34" charset="0"/>
              </a:rPr>
              <a:t>CommonJS</a:t>
            </a:r>
            <a:r>
              <a:rPr lang="en-US" sz="2400" dirty="0">
                <a:latin typeface="Lucida Sans Unicode" pitchFamily="34" charset="0"/>
                <a:cs typeface="Lucida Sans Unicode" pitchFamily="34" charset="0"/>
              </a:rPr>
              <a:t> module system from Node that make local variables are truly local</a:t>
            </a:r>
          </a:p>
          <a:p>
            <a:r>
              <a:rPr lang="en-US" sz="2400" dirty="0">
                <a:latin typeface="Lucida Sans Unicode" pitchFamily="34" charset="0"/>
                <a:cs typeface="Lucida Sans Unicode" pitchFamily="34" charset="0"/>
              </a:rPr>
              <a:t>Web applications spend most of their time doing I/O</a:t>
            </a:r>
          </a:p>
          <a:p>
            <a:r>
              <a:rPr lang="en-US" sz="2400" dirty="0">
                <a:latin typeface="Lucida Sans Unicode" pitchFamily="34" charset="0"/>
                <a:cs typeface="Lucida Sans Unicode" pitchFamily="34" charset="0"/>
              </a:rPr>
              <a:t>Can implement the same programming language on client and server</a:t>
            </a:r>
          </a:p>
          <a:p>
            <a:endParaRPr lang="en-US"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279956871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Node Potential Wins</a:t>
            </a:r>
          </a:p>
        </p:txBody>
      </p:sp>
      <p:sp>
        <p:nvSpPr>
          <p:cNvPr id="14" name="Content Placeholder 2"/>
          <p:cNvSpPr>
            <a:spLocks noGrp="1"/>
          </p:cNvSpPr>
          <p:nvPr>
            <p:ph idx="1"/>
          </p:nvPr>
        </p:nvSpPr>
        <p:spPr>
          <a:xfrm>
            <a:off x="533400" y="2039937"/>
            <a:ext cx="8305800" cy="4589463"/>
          </a:xfrm>
        </p:spPr>
        <p:txBody>
          <a:bodyPr>
            <a:normAutofit lnSpcReduction="10000"/>
          </a:bodyPr>
          <a:lstStyle/>
          <a:p>
            <a:pPr lvl="0"/>
            <a:r>
              <a:rPr lang="en-US" sz="2400" dirty="0">
                <a:latin typeface="Lucida Sans Unicode" pitchFamily="34" charset="0"/>
                <a:cs typeface="Lucida Sans Unicode" pitchFamily="34" charset="0"/>
              </a:rPr>
              <a:t>The same programming staff can work on both ends of the wire</a:t>
            </a:r>
          </a:p>
          <a:p>
            <a:pPr lvl="0"/>
            <a:r>
              <a:rPr lang="en-US" sz="2400" dirty="0">
                <a:latin typeface="Lucida Sans Unicode" pitchFamily="34" charset="0"/>
                <a:cs typeface="Lucida Sans Unicode" pitchFamily="34" charset="0"/>
              </a:rPr>
              <a:t>Code can be migrated between server and client more easily</a:t>
            </a:r>
          </a:p>
          <a:p>
            <a:pPr lvl="0"/>
            <a:r>
              <a:rPr lang="en-US" sz="2400" dirty="0">
                <a:latin typeface="Lucida Sans Unicode" pitchFamily="34" charset="0"/>
                <a:cs typeface="Lucida Sans Unicode" pitchFamily="34" charset="0"/>
              </a:rPr>
              <a:t>Common data formats (JSON) between server and client</a:t>
            </a:r>
          </a:p>
          <a:p>
            <a:pPr lvl="0"/>
            <a:r>
              <a:rPr lang="en-US" sz="2400" dirty="0">
                <a:latin typeface="Lucida Sans Unicode" pitchFamily="34" charset="0"/>
                <a:cs typeface="Lucida Sans Unicode" pitchFamily="34" charset="0"/>
              </a:rPr>
              <a:t>Common software tools for server and client</a:t>
            </a:r>
          </a:p>
          <a:p>
            <a:pPr lvl="0"/>
            <a:r>
              <a:rPr lang="en-US" sz="2400" dirty="0">
                <a:latin typeface="Lucida Sans Unicode" pitchFamily="34" charset="0"/>
                <a:cs typeface="Lucida Sans Unicode" pitchFamily="34" charset="0"/>
              </a:rPr>
              <a:t>Common testing or quality reporting tools for server and client</a:t>
            </a:r>
          </a:p>
          <a:p>
            <a:pPr lvl="0"/>
            <a:r>
              <a:rPr lang="en-US" sz="2400" dirty="0">
                <a:latin typeface="Lucida Sans Unicode" pitchFamily="34" charset="0"/>
                <a:cs typeface="Lucida Sans Unicode" pitchFamily="34" charset="0"/>
              </a:rPr>
              <a:t>When writing web applications, view templates can be used on both sides</a:t>
            </a:r>
          </a:p>
          <a:p>
            <a:pPr lvl="0"/>
            <a:r>
              <a:rPr lang="en-US" sz="2400" dirty="0">
                <a:latin typeface="Lucida Sans Unicode" pitchFamily="34" charset="0"/>
                <a:cs typeface="Lucida Sans Unicode" pitchFamily="34" charset="0"/>
              </a:rPr>
              <a:t>Similar </a:t>
            </a:r>
            <a:r>
              <a:rPr lang="en-US" sz="2400" dirty="0" err="1">
                <a:latin typeface="Lucida Sans Unicode" pitchFamily="34" charset="0"/>
                <a:cs typeface="Lucida Sans Unicode" pitchFamily="34" charset="0"/>
              </a:rPr>
              <a:t>languaging</a:t>
            </a:r>
            <a:r>
              <a:rPr lang="en-US" sz="2400" dirty="0">
                <a:latin typeface="Lucida Sans Unicode" pitchFamily="34" charset="0"/>
                <a:cs typeface="Lucida Sans Unicode" pitchFamily="34" charset="0"/>
              </a:rPr>
              <a:t> between server and client teams</a:t>
            </a:r>
          </a:p>
        </p:txBody>
      </p:sp>
    </p:spTree>
    <p:extLst>
      <p:ext uri="{BB962C8B-B14F-4D97-AF65-F5344CB8AC3E}">
        <p14:creationId xmlns:p14="http://schemas.microsoft.com/office/powerpoint/2010/main" val="415547949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Threads VS Event-driven</a:t>
            </a: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520060149"/>
              </p:ext>
            </p:extLst>
          </p:nvPr>
        </p:nvGraphicFramePr>
        <p:xfrm>
          <a:off x="803564" y="1828800"/>
          <a:ext cx="7848600" cy="4572000"/>
        </p:xfrm>
        <a:graphic>
          <a:graphicData uri="http://schemas.openxmlformats.org/drawingml/2006/table">
            <a:tbl>
              <a:tblPr firstRow="1" bandRow="1">
                <a:tableStyleId>{21E4AEA4-8DFA-4A89-87EB-49C32662AFE0}</a:tableStyleId>
              </a:tblPr>
              <a:tblGrid>
                <a:gridCol w="3924300"/>
                <a:gridCol w="3924300"/>
              </a:tblGrid>
              <a:tr h="609600">
                <a:tc>
                  <a:txBody>
                    <a:bodyPr/>
                    <a:lstStyle/>
                    <a:p>
                      <a:pPr algn="ctr"/>
                      <a:r>
                        <a:rPr lang="en-US" dirty="0" smtClean="0"/>
                        <a:t>Threads</a:t>
                      </a:r>
                      <a:endParaRPr lang="en-US" dirty="0"/>
                    </a:p>
                  </a:txBody>
                  <a:tcPr>
                    <a:solidFill>
                      <a:schemeClr val="accent2">
                        <a:lumMod val="50000"/>
                      </a:schemeClr>
                    </a:solidFill>
                  </a:tcPr>
                </a:tc>
                <a:tc>
                  <a:txBody>
                    <a:bodyPr/>
                    <a:lstStyle/>
                    <a:p>
                      <a:pPr algn="ctr"/>
                      <a:r>
                        <a:rPr lang="en-US" dirty="0" smtClean="0"/>
                        <a:t>Asynchronous</a:t>
                      </a:r>
                      <a:r>
                        <a:rPr lang="en-US" baseline="0" dirty="0" smtClean="0"/>
                        <a:t> Event-driven</a:t>
                      </a:r>
                      <a:endParaRPr lang="en-US" dirty="0"/>
                    </a:p>
                  </a:txBody>
                  <a:tcPr>
                    <a:solidFill>
                      <a:schemeClr val="accent2">
                        <a:lumMod val="50000"/>
                      </a:schemeClr>
                    </a:solidFill>
                  </a:tcPr>
                </a:tc>
              </a:tr>
              <a:tr h="609600">
                <a:tc>
                  <a:txBody>
                    <a:bodyPr/>
                    <a:lstStyle/>
                    <a:p>
                      <a:r>
                        <a:rPr lang="en-US" dirty="0" smtClean="0"/>
                        <a:t>Lock</a:t>
                      </a:r>
                      <a:r>
                        <a:rPr lang="en-US" baseline="0" dirty="0" smtClean="0"/>
                        <a:t> application / request with listener-workers threads</a:t>
                      </a:r>
                      <a:endParaRPr lang="en-US" dirty="0"/>
                    </a:p>
                  </a:txBody>
                  <a:tcPr/>
                </a:tc>
                <a:tc>
                  <a:txBody>
                    <a:bodyPr/>
                    <a:lstStyle/>
                    <a:p>
                      <a:r>
                        <a:rPr lang="en-US" sz="1800" kern="1200" dirty="0" smtClean="0">
                          <a:effectLst/>
                        </a:rPr>
                        <a:t>only one thread, which repeatedly fetches an event</a:t>
                      </a:r>
                      <a:endParaRPr lang="en-US" dirty="0"/>
                    </a:p>
                  </a:txBody>
                  <a:tcPr/>
                </a:tc>
              </a:tr>
              <a:tr h="609600">
                <a:tc>
                  <a:txBody>
                    <a:bodyPr/>
                    <a:lstStyle/>
                    <a:p>
                      <a:r>
                        <a:rPr lang="en-US" dirty="0" smtClean="0"/>
                        <a:t>Using</a:t>
                      </a:r>
                      <a:r>
                        <a:rPr lang="en-US" baseline="0" dirty="0" smtClean="0"/>
                        <a:t> incoming-request model</a:t>
                      </a:r>
                      <a:endParaRPr lang="en-US" dirty="0"/>
                    </a:p>
                  </a:txBody>
                  <a:tcPr/>
                </a:tc>
                <a:tc>
                  <a:txBody>
                    <a:bodyPr/>
                    <a:lstStyle/>
                    <a:p>
                      <a:r>
                        <a:rPr lang="en-US" sz="1800" kern="1200" dirty="0" smtClean="0">
                          <a:effectLst/>
                        </a:rPr>
                        <a:t>Using queue and then processes it</a:t>
                      </a:r>
                      <a:endParaRPr lang="en-US" dirty="0"/>
                    </a:p>
                  </a:txBody>
                  <a:tcPr/>
                </a:tc>
              </a:tr>
              <a:tr h="609600">
                <a:tc>
                  <a:txBody>
                    <a:bodyPr/>
                    <a:lstStyle/>
                    <a:p>
                      <a:r>
                        <a:rPr lang="en-US" sz="1800" kern="1200" dirty="0" smtClean="0">
                          <a:effectLst/>
                        </a:rPr>
                        <a:t>multithreaded server might block the request which might involve multiple events</a:t>
                      </a:r>
                      <a:endParaRPr lang="en-US" dirty="0"/>
                    </a:p>
                  </a:txBody>
                  <a:tcPr/>
                </a:tc>
                <a:tc>
                  <a:txBody>
                    <a:bodyPr/>
                    <a:lstStyle/>
                    <a:p>
                      <a:r>
                        <a:rPr lang="en-US" sz="1800" kern="1200" dirty="0" smtClean="0">
                          <a:effectLst/>
                        </a:rPr>
                        <a:t>manually saves state and then goes on to process the next event</a:t>
                      </a:r>
                      <a:endParaRPr lang="en-US" dirty="0"/>
                    </a:p>
                  </a:txBody>
                  <a:tcPr/>
                </a:tc>
              </a:tr>
              <a:tr h="609600">
                <a:tc>
                  <a:txBody>
                    <a:bodyPr/>
                    <a:lstStyle/>
                    <a:p>
                      <a:r>
                        <a:rPr lang="en-US" dirty="0" smtClean="0"/>
                        <a:t>Using context switching</a:t>
                      </a:r>
                      <a:endParaRPr lang="en-US" dirty="0"/>
                    </a:p>
                  </a:txBody>
                  <a:tcPr/>
                </a:tc>
                <a:tc>
                  <a:txBody>
                    <a:bodyPr/>
                    <a:lstStyle/>
                    <a:p>
                      <a:r>
                        <a:rPr lang="en-US" sz="1800" kern="1200" dirty="0" smtClean="0">
                          <a:effectLst/>
                        </a:rPr>
                        <a:t>no contention and no context switches</a:t>
                      </a:r>
                      <a:endParaRPr lang="en-US" dirty="0"/>
                    </a:p>
                  </a:txBody>
                  <a:tcPr/>
                </a:tc>
              </a:tr>
              <a:tr h="609600">
                <a:tc>
                  <a:txBody>
                    <a:bodyPr/>
                    <a:lstStyle/>
                    <a:p>
                      <a:r>
                        <a:rPr lang="en-US" dirty="0" smtClean="0"/>
                        <a:t>Using multithreading</a:t>
                      </a:r>
                      <a:r>
                        <a:rPr lang="en-US" baseline="0" dirty="0" smtClean="0"/>
                        <a:t> environments where listener and workers threads are used frequently to take an incoming-request lock</a:t>
                      </a:r>
                      <a:endParaRPr lang="en-US" dirty="0"/>
                    </a:p>
                  </a:txBody>
                  <a:tcPr/>
                </a:tc>
                <a:tc>
                  <a:txBody>
                    <a:bodyPr/>
                    <a:lstStyle/>
                    <a:p>
                      <a:r>
                        <a:rPr lang="en-US" dirty="0" smtClean="0"/>
                        <a:t>Using </a:t>
                      </a:r>
                      <a:r>
                        <a:rPr lang="en-US" sz="1800" kern="1200" dirty="0" smtClean="0">
                          <a:effectLst/>
                        </a:rPr>
                        <a:t>asynchronous I/O facilities (callbacks, not poll/select or O_NONBLOCK) environments</a:t>
                      </a:r>
                      <a:endParaRPr lang="en-US" dirty="0"/>
                    </a:p>
                  </a:txBody>
                  <a:tcPr/>
                </a:tc>
              </a:tr>
            </a:tbl>
          </a:graphicData>
        </a:graphic>
      </p:graphicFrame>
    </p:spTree>
    <p:extLst>
      <p:ext uri="{BB962C8B-B14F-4D97-AF65-F5344CB8AC3E}">
        <p14:creationId xmlns:p14="http://schemas.microsoft.com/office/powerpoint/2010/main" val="142666882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fontScale="90000"/>
          </a:bodyPr>
          <a:lstStyle/>
          <a:p>
            <a:r>
              <a:rPr lang="en-US" b="1" dirty="0">
                <a:solidFill>
                  <a:schemeClr val="accent2">
                    <a:lumMod val="50000"/>
                  </a:schemeClr>
                </a:solidFill>
                <a:latin typeface="Myriad Pro" pitchFamily="34" charset="0"/>
              </a:rPr>
              <a:t>Threads VS </a:t>
            </a:r>
            <a:r>
              <a:rPr lang="en-US" b="1" dirty="0" smtClean="0">
                <a:solidFill>
                  <a:schemeClr val="accent2">
                    <a:lumMod val="50000"/>
                  </a:schemeClr>
                </a:solidFill>
                <a:latin typeface="Myriad Pro" pitchFamily="34" charset="0"/>
              </a:rPr>
              <a:t>Event-driven (cont’d)</a:t>
            </a:r>
          </a:p>
        </p:txBody>
      </p:sp>
      <p:sp>
        <p:nvSpPr>
          <p:cNvPr id="14" name="Content Placeholder 2"/>
          <p:cNvSpPr>
            <a:spLocks noGrp="1"/>
          </p:cNvSpPr>
          <p:nvPr>
            <p:ph idx="1"/>
          </p:nvPr>
        </p:nvSpPr>
        <p:spPr>
          <a:xfrm>
            <a:off x="533400" y="2039937"/>
            <a:ext cx="8305800" cy="4589463"/>
          </a:xfrm>
        </p:spPr>
        <p:txBody>
          <a:bodyPr>
            <a:normAutofit/>
          </a:bodyPr>
          <a:lstStyle/>
          <a:p>
            <a:pPr lvl="0"/>
            <a:r>
              <a:rPr lang="en-US" sz="2400" dirty="0" smtClean="0">
                <a:latin typeface="Lucida Sans Unicode" pitchFamily="34" charset="0"/>
                <a:cs typeface="Lucida Sans Unicode" pitchFamily="34" charset="0"/>
              </a:rPr>
              <a:t>Events avoid concurrency as much as possible, threads embrace:</a:t>
            </a:r>
          </a:p>
          <a:p>
            <a:pPr lvl="1">
              <a:buFont typeface="Wingdings" pitchFamily="2" charset="2"/>
              <a:buChar char="Ø"/>
            </a:pPr>
            <a:r>
              <a:rPr lang="en-US" sz="2000" dirty="0" smtClean="0">
                <a:latin typeface="Lucida Sans Unicode" pitchFamily="34" charset="0"/>
                <a:cs typeface="Lucida Sans Unicode" pitchFamily="34" charset="0"/>
              </a:rPr>
              <a:t>Easy to get started with events: no concurrency, no preemption, no synchronization, no deadlock</a:t>
            </a:r>
          </a:p>
          <a:p>
            <a:pPr lvl="1">
              <a:buFont typeface="Wingdings" pitchFamily="2" charset="2"/>
              <a:buChar char="Ø"/>
            </a:pPr>
            <a:r>
              <a:rPr lang="en-US" sz="2000" dirty="0" smtClean="0">
                <a:latin typeface="Lucida Sans Unicode" pitchFamily="34" charset="0"/>
                <a:cs typeface="Lucida Sans Unicode" pitchFamily="34" charset="0"/>
              </a:rPr>
              <a:t>Use complicated techniques only for unusual cases</a:t>
            </a:r>
          </a:p>
          <a:p>
            <a:pPr lvl="1">
              <a:buFont typeface="Wingdings" pitchFamily="2" charset="2"/>
              <a:buChar char="Ø"/>
            </a:pPr>
            <a:r>
              <a:rPr lang="en-US" sz="2000" dirty="0" smtClean="0">
                <a:latin typeface="Lucida Sans Unicode" pitchFamily="34" charset="0"/>
                <a:cs typeface="Lucida Sans Unicode" pitchFamily="34" charset="0"/>
              </a:rPr>
              <a:t>With threads, even the simplest application faces the full complexity.</a:t>
            </a:r>
          </a:p>
          <a:p>
            <a:pPr lvl="0"/>
            <a:r>
              <a:rPr lang="en-US" sz="2400" dirty="0" smtClean="0">
                <a:latin typeface="Lucida Sans Unicode" pitchFamily="34" charset="0"/>
                <a:cs typeface="Lucida Sans Unicode" pitchFamily="34" charset="0"/>
              </a:rPr>
              <a:t>Debugging easier with events:</a:t>
            </a:r>
          </a:p>
          <a:p>
            <a:pPr lvl="1">
              <a:buFont typeface="Wingdings" pitchFamily="2" charset="2"/>
              <a:buChar char="Ø"/>
            </a:pPr>
            <a:r>
              <a:rPr lang="en-US" sz="2000" dirty="0" smtClean="0">
                <a:latin typeface="Lucida Sans Unicode" pitchFamily="34" charset="0"/>
                <a:cs typeface="Lucida Sans Unicode" pitchFamily="34" charset="0"/>
              </a:rPr>
              <a:t>Timing </a:t>
            </a:r>
            <a:r>
              <a:rPr lang="en-US" sz="2000" dirty="0" err="1" smtClean="0">
                <a:latin typeface="Lucida Sans Unicode" pitchFamily="34" charset="0"/>
                <a:cs typeface="Lucida Sans Unicode" pitchFamily="34" charset="0"/>
              </a:rPr>
              <a:t>depedencies</a:t>
            </a:r>
            <a:r>
              <a:rPr lang="en-US" sz="2000" dirty="0" smtClean="0">
                <a:latin typeface="Lucida Sans Unicode" pitchFamily="34" charset="0"/>
                <a:cs typeface="Lucida Sans Unicode" pitchFamily="34" charset="0"/>
              </a:rPr>
              <a:t> only related to events, no to internal </a:t>
            </a:r>
            <a:r>
              <a:rPr lang="en-US" sz="2000" dirty="0" err="1" smtClean="0">
                <a:latin typeface="Lucida Sans Unicode" pitchFamily="34" charset="0"/>
                <a:cs typeface="Lucida Sans Unicode" pitchFamily="34" charset="0"/>
              </a:rPr>
              <a:t>schedulling</a:t>
            </a:r>
            <a:r>
              <a:rPr lang="en-US" sz="2000" dirty="0" smtClean="0">
                <a:latin typeface="Lucida Sans Unicode" pitchFamily="34" charset="0"/>
                <a:cs typeface="Lucida Sans Unicode" pitchFamily="34" charset="0"/>
              </a:rPr>
              <a:t>.</a:t>
            </a:r>
          </a:p>
          <a:p>
            <a:pPr lvl="1">
              <a:buFont typeface="Wingdings" pitchFamily="2" charset="2"/>
              <a:buChar char="Ø"/>
            </a:pPr>
            <a:r>
              <a:rPr lang="en-US" sz="2000" dirty="0" smtClean="0">
                <a:latin typeface="Lucida Sans Unicode" pitchFamily="34" charset="0"/>
                <a:cs typeface="Lucida Sans Unicode" pitchFamily="34" charset="0"/>
              </a:rPr>
              <a:t>Problems easier to track down</a:t>
            </a:r>
          </a:p>
        </p:txBody>
      </p:sp>
    </p:spTree>
    <p:extLst>
      <p:ext uri="{BB962C8B-B14F-4D97-AF65-F5344CB8AC3E}">
        <p14:creationId xmlns:p14="http://schemas.microsoft.com/office/powerpoint/2010/main" val="245491997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fontScale="90000"/>
          </a:bodyPr>
          <a:lstStyle/>
          <a:p>
            <a:r>
              <a:rPr lang="en-US" b="1" dirty="0">
                <a:solidFill>
                  <a:schemeClr val="accent2">
                    <a:lumMod val="50000"/>
                  </a:schemeClr>
                </a:solidFill>
                <a:latin typeface="Myriad Pro" pitchFamily="34" charset="0"/>
              </a:rPr>
              <a:t>Threads VS </a:t>
            </a:r>
            <a:r>
              <a:rPr lang="en-US" b="1" dirty="0" smtClean="0">
                <a:solidFill>
                  <a:schemeClr val="accent2">
                    <a:lumMod val="50000"/>
                  </a:schemeClr>
                </a:solidFill>
                <a:latin typeface="Myriad Pro" pitchFamily="34" charset="0"/>
              </a:rPr>
              <a:t>Event-driven (cont’d)</a:t>
            </a:r>
          </a:p>
        </p:txBody>
      </p:sp>
      <p:sp>
        <p:nvSpPr>
          <p:cNvPr id="14" name="Content Placeholder 2"/>
          <p:cNvSpPr>
            <a:spLocks noGrp="1"/>
          </p:cNvSpPr>
          <p:nvPr>
            <p:ph idx="1"/>
          </p:nvPr>
        </p:nvSpPr>
        <p:spPr>
          <a:xfrm>
            <a:off x="533400" y="2039937"/>
            <a:ext cx="8305800" cy="4589463"/>
          </a:xfrm>
        </p:spPr>
        <p:txBody>
          <a:bodyPr>
            <a:normAutofit/>
          </a:bodyPr>
          <a:lstStyle/>
          <a:p>
            <a:pPr lvl="0"/>
            <a:r>
              <a:rPr lang="en-US" sz="2400" dirty="0" smtClean="0">
                <a:latin typeface="Lucida Sans Unicode" pitchFamily="34" charset="0"/>
                <a:cs typeface="Lucida Sans Unicode" pitchFamily="34" charset="0"/>
              </a:rPr>
              <a:t>Events faster than threads on single CPU</a:t>
            </a:r>
          </a:p>
          <a:p>
            <a:pPr lvl="1">
              <a:buFont typeface="Wingdings" pitchFamily="2" charset="2"/>
              <a:buChar char="Ø"/>
            </a:pPr>
            <a:r>
              <a:rPr lang="en-US" sz="2000" dirty="0" smtClean="0">
                <a:latin typeface="Lucida Sans Unicode" pitchFamily="34" charset="0"/>
                <a:cs typeface="Lucida Sans Unicode" pitchFamily="34" charset="0"/>
              </a:rPr>
              <a:t>No locking overheads</a:t>
            </a:r>
          </a:p>
          <a:p>
            <a:pPr lvl="1">
              <a:buFont typeface="Wingdings" pitchFamily="2" charset="2"/>
              <a:buChar char="Ø"/>
            </a:pPr>
            <a:r>
              <a:rPr lang="en-US" sz="2000" dirty="0" smtClean="0">
                <a:latin typeface="Lucida Sans Unicode" pitchFamily="34" charset="0"/>
                <a:cs typeface="Lucida Sans Unicode" pitchFamily="34" charset="0"/>
              </a:rPr>
              <a:t>No context switching</a:t>
            </a:r>
          </a:p>
          <a:p>
            <a:pPr lvl="0"/>
            <a:r>
              <a:rPr lang="en-US" sz="2400" dirty="0" smtClean="0">
                <a:latin typeface="Lucida Sans Unicode" pitchFamily="34" charset="0"/>
                <a:cs typeface="Lucida Sans Unicode" pitchFamily="34" charset="0"/>
              </a:rPr>
              <a:t>Events more portable than threads</a:t>
            </a:r>
          </a:p>
          <a:p>
            <a:pPr lvl="0"/>
            <a:r>
              <a:rPr lang="en-US" sz="2400" dirty="0" smtClean="0">
                <a:latin typeface="Lucida Sans Unicode" pitchFamily="34" charset="0"/>
                <a:cs typeface="Lucida Sans Unicode" pitchFamily="34" charset="0"/>
              </a:rPr>
              <a:t>Threads provide true concurrency</a:t>
            </a:r>
          </a:p>
          <a:p>
            <a:pPr lvl="1">
              <a:buFont typeface="Wingdings" pitchFamily="2" charset="2"/>
              <a:buChar char="Ø"/>
            </a:pPr>
            <a:r>
              <a:rPr lang="en-US" sz="2000" dirty="0" smtClean="0">
                <a:latin typeface="Lucida Sans Unicode" pitchFamily="34" charset="0"/>
                <a:cs typeface="Lucida Sans Unicode" pitchFamily="34" charset="0"/>
              </a:rPr>
              <a:t>Can have long-running </a:t>
            </a:r>
            <a:r>
              <a:rPr lang="en-US" sz="2000" dirty="0" err="1" smtClean="0">
                <a:latin typeface="Lucida Sans Unicode" pitchFamily="34" charset="0"/>
                <a:cs typeface="Lucida Sans Unicode" pitchFamily="34" charset="0"/>
              </a:rPr>
              <a:t>stateful</a:t>
            </a:r>
            <a:r>
              <a:rPr lang="en-US" sz="2000" dirty="0" smtClean="0">
                <a:latin typeface="Lucida Sans Unicode" pitchFamily="34" charset="0"/>
                <a:cs typeface="Lucida Sans Unicode" pitchFamily="34" charset="0"/>
              </a:rPr>
              <a:t> handlers without freezes</a:t>
            </a:r>
          </a:p>
          <a:p>
            <a:pPr lvl="1">
              <a:buFont typeface="Wingdings" pitchFamily="2" charset="2"/>
              <a:buChar char="Ø"/>
            </a:pPr>
            <a:r>
              <a:rPr lang="en-US" sz="2000" dirty="0" smtClean="0">
                <a:latin typeface="Lucida Sans Unicode" pitchFamily="34" charset="0"/>
                <a:cs typeface="Lucida Sans Unicode" pitchFamily="34" charset="0"/>
              </a:rPr>
              <a:t>Scalable performance on multiple CPUS</a:t>
            </a:r>
          </a:p>
        </p:txBody>
      </p:sp>
    </p:spTree>
    <p:extLst>
      <p:ext uri="{BB962C8B-B14F-4D97-AF65-F5344CB8AC3E}">
        <p14:creationId xmlns:p14="http://schemas.microsoft.com/office/powerpoint/2010/main" val="373881587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fontScale="90000"/>
          </a:bodyPr>
          <a:lstStyle/>
          <a:p>
            <a:r>
              <a:rPr lang="en-US" b="1" dirty="0" smtClean="0">
                <a:solidFill>
                  <a:schemeClr val="accent2">
                    <a:lumMod val="50000"/>
                  </a:schemeClr>
                </a:solidFill>
                <a:latin typeface="Myriad Pro" pitchFamily="34" charset="0"/>
              </a:rPr>
              <a:t>Why Thread Are A Bad Idea</a:t>
            </a:r>
            <a:br>
              <a:rPr lang="en-US" b="1" dirty="0" smtClean="0">
                <a:solidFill>
                  <a:schemeClr val="accent2">
                    <a:lumMod val="50000"/>
                  </a:schemeClr>
                </a:solidFill>
                <a:latin typeface="Myriad Pro" pitchFamily="34" charset="0"/>
              </a:rPr>
            </a:br>
            <a:r>
              <a:rPr lang="en-US" b="1" dirty="0" smtClean="0">
                <a:solidFill>
                  <a:schemeClr val="accent2">
                    <a:lumMod val="50000"/>
                  </a:schemeClr>
                </a:solidFill>
                <a:latin typeface="Myriad Pro" pitchFamily="34" charset="0"/>
              </a:rPr>
              <a:t>(for high-concurrency servers)</a:t>
            </a:r>
          </a:p>
        </p:txBody>
      </p:sp>
      <p:sp>
        <p:nvSpPr>
          <p:cNvPr id="14" name="Content Placeholder 2"/>
          <p:cNvSpPr>
            <a:spLocks noGrp="1"/>
          </p:cNvSpPr>
          <p:nvPr>
            <p:ph idx="1"/>
          </p:nvPr>
        </p:nvSpPr>
        <p:spPr>
          <a:xfrm>
            <a:off x="533400" y="2039937"/>
            <a:ext cx="8305800" cy="4589463"/>
          </a:xfrm>
        </p:spPr>
        <p:txBody>
          <a:bodyPr>
            <a:normAutofit/>
          </a:bodyPr>
          <a:lstStyle/>
          <a:p>
            <a:r>
              <a:rPr lang="en-US" sz="2400" b="1" dirty="0">
                <a:latin typeface="Lucida Sans Unicode" pitchFamily="34" charset="0"/>
                <a:cs typeface="Lucida Sans Unicode" pitchFamily="34" charset="0"/>
              </a:rPr>
              <a:t>Performance : </a:t>
            </a:r>
            <a:r>
              <a:rPr lang="en-US" sz="2400" dirty="0">
                <a:latin typeface="Lucida Sans Unicode" pitchFamily="34" charset="0"/>
                <a:cs typeface="Lucida Sans Unicode" pitchFamily="34" charset="0"/>
              </a:rPr>
              <a:t>Many attempts to use threads for high concurrency have not performed well.</a:t>
            </a:r>
          </a:p>
          <a:p>
            <a:r>
              <a:rPr lang="en-US" sz="2400" b="1" dirty="0">
                <a:latin typeface="Lucida Sans Unicode" pitchFamily="34" charset="0"/>
                <a:cs typeface="Lucida Sans Unicode" pitchFamily="34" charset="0"/>
              </a:rPr>
              <a:t>Control Flow: </a:t>
            </a:r>
            <a:r>
              <a:rPr lang="en-US" sz="2400" dirty="0">
                <a:latin typeface="Lucida Sans Unicode" pitchFamily="34" charset="0"/>
                <a:cs typeface="Lucida Sans Unicode" pitchFamily="34" charset="0"/>
              </a:rPr>
              <a:t>Threads have restrictive control flow</a:t>
            </a:r>
          </a:p>
          <a:p>
            <a:r>
              <a:rPr lang="en-US" sz="2400" b="1" dirty="0">
                <a:latin typeface="Lucida Sans Unicode" pitchFamily="34" charset="0"/>
                <a:cs typeface="Lucida Sans Unicode" pitchFamily="34" charset="0"/>
              </a:rPr>
              <a:t>Synchronization: </a:t>
            </a:r>
            <a:r>
              <a:rPr lang="en-US" sz="2400" dirty="0">
                <a:latin typeface="Lucida Sans Unicode" pitchFamily="34" charset="0"/>
                <a:cs typeface="Lucida Sans Unicode" pitchFamily="34" charset="0"/>
              </a:rPr>
              <a:t>Thread synchronization mechanisms are too heavyweight</a:t>
            </a:r>
          </a:p>
          <a:p>
            <a:r>
              <a:rPr lang="en-US" sz="2400" b="1" dirty="0">
                <a:latin typeface="Lucida Sans Unicode" pitchFamily="34" charset="0"/>
                <a:cs typeface="Lucida Sans Unicode" pitchFamily="34" charset="0"/>
              </a:rPr>
              <a:t>State Management: </a:t>
            </a:r>
            <a:r>
              <a:rPr lang="en-US" sz="2400" dirty="0">
                <a:latin typeface="Lucida Sans Unicode" pitchFamily="34" charset="0"/>
                <a:cs typeface="Lucida Sans Unicode" pitchFamily="34" charset="0"/>
              </a:rPr>
              <a:t>Threads stacks are an ineffective way to manage live state</a:t>
            </a:r>
          </a:p>
          <a:p>
            <a:r>
              <a:rPr lang="en-US" sz="2400" b="1" dirty="0">
                <a:latin typeface="Lucida Sans Unicode" pitchFamily="34" charset="0"/>
                <a:cs typeface="Lucida Sans Unicode" pitchFamily="34" charset="0"/>
              </a:rPr>
              <a:t>Scheduling: </a:t>
            </a:r>
            <a:r>
              <a:rPr lang="en-US" sz="2400" dirty="0">
                <a:latin typeface="Lucida Sans Unicode" pitchFamily="34" charset="0"/>
                <a:cs typeface="Lucida Sans Unicode" pitchFamily="34" charset="0"/>
              </a:rPr>
              <a:t>The virtual processor model provided by threads forces the runtime system to be too generic and prevents it from making optimal </a:t>
            </a:r>
            <a:r>
              <a:rPr lang="en-US" sz="2400" dirty="0" err="1">
                <a:latin typeface="Lucida Sans Unicode" pitchFamily="34" charset="0"/>
                <a:cs typeface="Lucida Sans Unicode" pitchFamily="34" charset="0"/>
              </a:rPr>
              <a:t>schedulling</a:t>
            </a:r>
            <a:r>
              <a:rPr lang="en-US" sz="2400" dirty="0">
                <a:latin typeface="Lucida Sans Unicode" pitchFamily="34" charset="0"/>
                <a:cs typeface="Lucida Sans Unicode" pitchFamily="34" charset="0"/>
              </a:rPr>
              <a:t> decisions</a:t>
            </a:r>
            <a:endParaRPr lang="en-US" sz="2400"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266097635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fontScale="90000"/>
          </a:bodyPr>
          <a:lstStyle/>
          <a:p>
            <a:r>
              <a:rPr lang="en-US" b="1" dirty="0" smtClean="0">
                <a:solidFill>
                  <a:schemeClr val="accent2">
                    <a:lumMod val="50000"/>
                  </a:schemeClr>
                </a:solidFill>
                <a:latin typeface="Myriad Pro" pitchFamily="34" charset="0"/>
              </a:rPr>
              <a:t>Why Thread Are A Bad Idea</a:t>
            </a:r>
            <a:br>
              <a:rPr lang="en-US" b="1" dirty="0" smtClean="0">
                <a:solidFill>
                  <a:schemeClr val="accent2">
                    <a:lumMod val="50000"/>
                  </a:schemeClr>
                </a:solidFill>
                <a:latin typeface="Myriad Pro" pitchFamily="34" charset="0"/>
              </a:rPr>
            </a:br>
            <a:r>
              <a:rPr lang="en-US" b="1" dirty="0" smtClean="0">
                <a:solidFill>
                  <a:schemeClr val="accent2">
                    <a:lumMod val="50000"/>
                  </a:schemeClr>
                </a:solidFill>
                <a:latin typeface="Myriad Pro" pitchFamily="34" charset="0"/>
              </a:rPr>
              <a:t>(for high-concurrency servers)</a:t>
            </a:r>
          </a:p>
        </p:txBody>
      </p:sp>
      <p:sp>
        <p:nvSpPr>
          <p:cNvPr id="14" name="Content Placeholder 2"/>
          <p:cNvSpPr>
            <a:spLocks noGrp="1"/>
          </p:cNvSpPr>
          <p:nvPr>
            <p:ph idx="1"/>
          </p:nvPr>
        </p:nvSpPr>
        <p:spPr>
          <a:xfrm>
            <a:off x="533400" y="2039937"/>
            <a:ext cx="8305800" cy="4589463"/>
          </a:xfrm>
        </p:spPr>
        <p:txBody>
          <a:bodyPr>
            <a:normAutofit/>
          </a:bodyPr>
          <a:lstStyle/>
          <a:p>
            <a:r>
              <a:rPr lang="en-US" sz="2400" b="1" dirty="0">
                <a:latin typeface="Lucida Sans Unicode" pitchFamily="34" charset="0"/>
                <a:cs typeface="Lucida Sans Unicode" pitchFamily="34" charset="0"/>
              </a:rPr>
              <a:t>Performance : </a:t>
            </a:r>
            <a:r>
              <a:rPr lang="en-US" sz="2400" dirty="0">
                <a:latin typeface="Lucida Sans Unicode" pitchFamily="34" charset="0"/>
                <a:cs typeface="Lucida Sans Unicode" pitchFamily="34" charset="0"/>
              </a:rPr>
              <a:t>Many attempts to use threads for high concurrency have not performed well.</a:t>
            </a:r>
          </a:p>
          <a:p>
            <a:r>
              <a:rPr lang="en-US" sz="2400" b="1" dirty="0">
                <a:latin typeface="Lucida Sans Unicode" pitchFamily="34" charset="0"/>
                <a:cs typeface="Lucida Sans Unicode" pitchFamily="34" charset="0"/>
              </a:rPr>
              <a:t>Control Flow: </a:t>
            </a:r>
            <a:r>
              <a:rPr lang="en-US" sz="2400" dirty="0">
                <a:latin typeface="Lucida Sans Unicode" pitchFamily="34" charset="0"/>
                <a:cs typeface="Lucida Sans Unicode" pitchFamily="34" charset="0"/>
              </a:rPr>
              <a:t>Threads have restrictive control flow</a:t>
            </a:r>
          </a:p>
          <a:p>
            <a:r>
              <a:rPr lang="en-US" sz="2400" b="1" dirty="0">
                <a:latin typeface="Lucida Sans Unicode" pitchFamily="34" charset="0"/>
                <a:cs typeface="Lucida Sans Unicode" pitchFamily="34" charset="0"/>
              </a:rPr>
              <a:t>Synchronization: </a:t>
            </a:r>
            <a:r>
              <a:rPr lang="en-US" sz="2400" dirty="0">
                <a:latin typeface="Lucida Sans Unicode" pitchFamily="34" charset="0"/>
                <a:cs typeface="Lucida Sans Unicode" pitchFamily="34" charset="0"/>
              </a:rPr>
              <a:t>Thread synchronization mechanisms are too heavyweight</a:t>
            </a:r>
          </a:p>
          <a:p>
            <a:r>
              <a:rPr lang="en-US" sz="2400" b="1" dirty="0">
                <a:latin typeface="Lucida Sans Unicode" pitchFamily="34" charset="0"/>
                <a:cs typeface="Lucida Sans Unicode" pitchFamily="34" charset="0"/>
              </a:rPr>
              <a:t>State Management: </a:t>
            </a:r>
            <a:r>
              <a:rPr lang="en-US" sz="2400" dirty="0">
                <a:latin typeface="Lucida Sans Unicode" pitchFamily="34" charset="0"/>
                <a:cs typeface="Lucida Sans Unicode" pitchFamily="34" charset="0"/>
              </a:rPr>
              <a:t>Threads stacks are an ineffective way to manage live state</a:t>
            </a:r>
          </a:p>
          <a:p>
            <a:r>
              <a:rPr lang="en-US" sz="2400" b="1" dirty="0">
                <a:latin typeface="Lucida Sans Unicode" pitchFamily="34" charset="0"/>
                <a:cs typeface="Lucida Sans Unicode" pitchFamily="34" charset="0"/>
              </a:rPr>
              <a:t>Scheduling: </a:t>
            </a:r>
            <a:r>
              <a:rPr lang="en-US" sz="2400" dirty="0">
                <a:latin typeface="Lucida Sans Unicode" pitchFamily="34" charset="0"/>
                <a:cs typeface="Lucida Sans Unicode" pitchFamily="34" charset="0"/>
              </a:rPr>
              <a:t>The virtual processor model provided by threads forces the runtime system to be too generic and prevents it from making optimal </a:t>
            </a:r>
            <a:r>
              <a:rPr lang="en-US" sz="2400" dirty="0" err="1">
                <a:latin typeface="Lucida Sans Unicode" pitchFamily="34" charset="0"/>
                <a:cs typeface="Lucida Sans Unicode" pitchFamily="34" charset="0"/>
              </a:rPr>
              <a:t>schedulling</a:t>
            </a:r>
            <a:r>
              <a:rPr lang="en-US" sz="2400" dirty="0">
                <a:latin typeface="Lucida Sans Unicode" pitchFamily="34" charset="0"/>
                <a:cs typeface="Lucida Sans Unicode" pitchFamily="34" charset="0"/>
              </a:rPr>
              <a:t> decisions</a:t>
            </a:r>
            <a:endParaRPr lang="en-US" sz="2400"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397509395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a:bodyPr>
          <a:lstStyle/>
          <a:p>
            <a:r>
              <a:rPr lang="en-US" b="1" dirty="0" smtClean="0">
                <a:solidFill>
                  <a:schemeClr val="accent2">
                    <a:lumMod val="50000"/>
                  </a:schemeClr>
                </a:solidFill>
                <a:latin typeface="Myriad Pro" pitchFamily="34" charset="0"/>
              </a:rPr>
              <a:t>Performance and Utilization</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a:latin typeface="Lucida Sans Unicode" pitchFamily="34" charset="0"/>
                <a:cs typeface="Lucida Sans Unicode" pitchFamily="34" charset="0"/>
              </a:rPr>
              <a:t>Some of the excitement over Node is due to its throughput. Comparative of similar applications, for example, Apache and Node, show it having tremendous performance gains. </a:t>
            </a:r>
          </a:p>
          <a:p>
            <a:endParaRPr lang="en-US" sz="2400" dirty="0">
              <a:latin typeface="Lucida Sans Unicode" pitchFamily="34" charset="0"/>
              <a:cs typeface="Lucida Sans Unicode" pitchFamily="34" charset="0"/>
            </a:endParaRPr>
          </a:p>
          <a:p>
            <a:endParaRPr lang="en-US" sz="2400" dirty="0">
              <a:latin typeface="Lucida Sans Unicode" pitchFamily="34" charset="0"/>
              <a:cs typeface="Lucida Sans Unicode" pitchFamily="34" charset="0"/>
            </a:endParaRPr>
          </a:p>
          <a:p>
            <a:endParaRPr lang="en-US" sz="2400" dirty="0">
              <a:latin typeface="Lucida Sans Unicode" pitchFamily="34" charset="0"/>
              <a:cs typeface="Lucida Sans Unicode" pitchFamily="34" charset="0"/>
            </a:endParaRPr>
          </a:p>
          <a:p>
            <a:endParaRPr lang="en-US" sz="2400" dirty="0">
              <a:latin typeface="Lucida Sans Unicode" pitchFamily="34" charset="0"/>
              <a:cs typeface="Lucida Sans Unicode" pitchFamily="34" charset="0"/>
            </a:endParaRPr>
          </a:p>
          <a:p>
            <a:pPr>
              <a:buFont typeface="Arial" charset="0"/>
              <a:buNone/>
            </a:pPr>
            <a:r>
              <a:rPr lang="en-US" sz="2400" dirty="0">
                <a:latin typeface="Lucida Sans Unicode" pitchFamily="34" charset="0"/>
                <a:cs typeface="Lucida Sans Unicode" pitchFamily="34" charset="0"/>
              </a:rPr>
              <a:t>	This is one of the simpler web servers one can build with Node. </a:t>
            </a:r>
          </a:p>
          <a:p>
            <a:endParaRPr lang="en-US" sz="2400" dirty="0">
              <a:latin typeface="Lucida Sans Unicode" pitchFamily="34" charset="0"/>
              <a:cs typeface="Lucida Sans Unicode" pitchFamily="34" charset="0"/>
            </a:endParaRPr>
          </a:p>
          <a:p>
            <a:endParaRPr lang="en-US" sz="2400" dirty="0">
              <a:latin typeface="Lucida Sans Unicode" pitchFamily="34" charset="0"/>
              <a:cs typeface="Lucida Sans Unicode" pitchFamily="34" charset="0"/>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182" y="3581400"/>
            <a:ext cx="70723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663445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a:bodyPr>
          <a:lstStyle/>
          <a:p>
            <a:r>
              <a:rPr lang="en-US" b="1" dirty="0">
                <a:solidFill>
                  <a:schemeClr val="accent2">
                    <a:lumMod val="50000"/>
                  </a:schemeClr>
                </a:solidFill>
                <a:latin typeface="Myriad Pro" pitchFamily="34" charset="0"/>
              </a:rPr>
              <a:t>Performance and Utilization</a:t>
            </a:r>
            <a:endParaRPr lang="en-US" b="1" dirty="0" smtClean="0">
              <a:solidFill>
                <a:schemeClr val="accent2">
                  <a:lumMod val="50000"/>
                </a:schemeClr>
              </a:solidFill>
              <a:latin typeface="Myriad Pro" pitchFamily="34" charset="0"/>
            </a:endParaRPr>
          </a:p>
        </p:txBody>
      </p:sp>
      <p:sp>
        <p:nvSpPr>
          <p:cNvPr id="14" name="Content Placeholder 2"/>
          <p:cNvSpPr>
            <a:spLocks noGrp="1"/>
          </p:cNvSpPr>
          <p:nvPr>
            <p:ph idx="1"/>
          </p:nvPr>
        </p:nvSpPr>
        <p:spPr>
          <a:xfrm>
            <a:off x="533400" y="2039937"/>
            <a:ext cx="8305800" cy="4589463"/>
          </a:xfrm>
        </p:spPr>
        <p:txBody>
          <a:bodyPr>
            <a:normAutofit lnSpcReduction="10000"/>
          </a:bodyPr>
          <a:lstStyle/>
          <a:p>
            <a:r>
              <a:rPr lang="en-US" sz="2400" dirty="0">
                <a:latin typeface="Lucida Sans Unicode" pitchFamily="34" charset="0"/>
                <a:cs typeface="Lucida Sans Unicode" pitchFamily="34" charset="0"/>
              </a:rPr>
              <a:t>The http object encapsulates the HTTP protocol and its </a:t>
            </a:r>
            <a:r>
              <a:rPr lang="en-US" sz="2400" dirty="0" err="1">
                <a:latin typeface="Lucida Sans Unicode" pitchFamily="34" charset="0"/>
                <a:cs typeface="Lucida Sans Unicode" pitchFamily="34" charset="0"/>
              </a:rPr>
              <a:t>http.createServer</a:t>
            </a:r>
            <a:r>
              <a:rPr lang="en-US" sz="2400" dirty="0">
                <a:latin typeface="Lucida Sans Unicode" pitchFamily="34" charset="0"/>
                <a:cs typeface="Lucida Sans Unicode" pitchFamily="34" charset="0"/>
              </a:rPr>
              <a:t> method creates a whole web server, listening on the port specified in the .listen method. Every request (whether a GET or PUT on any URL) on that web server calls the provided function. It is very simple lightweight. In this case, regardless of the URL, it returns a simple text/plain “Hello World” response. </a:t>
            </a:r>
          </a:p>
          <a:p>
            <a:r>
              <a:rPr lang="en-US" sz="2400" dirty="0">
                <a:latin typeface="Lucida Sans Unicode" pitchFamily="34" charset="0"/>
                <a:cs typeface="Lucida Sans Unicode" pitchFamily="34" charset="0"/>
              </a:rPr>
              <a:t>Because of its minimal nature, this simple application should demonstrate the maximum request throughput of Node. Indeed many have published benchmark studies starting from this simplest of HTTP servers. </a:t>
            </a:r>
          </a:p>
        </p:txBody>
      </p:sp>
    </p:spTree>
    <p:extLst>
      <p:ext uri="{BB962C8B-B14F-4D97-AF65-F5344CB8AC3E}">
        <p14:creationId xmlns:p14="http://schemas.microsoft.com/office/powerpoint/2010/main" val="118303842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What’s Node.js</a:t>
            </a:r>
          </a:p>
        </p:txBody>
      </p:sp>
      <p:sp>
        <p:nvSpPr>
          <p:cNvPr id="14" name="Content Placeholder 2"/>
          <p:cNvSpPr>
            <a:spLocks noGrp="1"/>
          </p:cNvSpPr>
          <p:nvPr>
            <p:ph idx="1"/>
          </p:nvPr>
        </p:nvSpPr>
        <p:spPr>
          <a:xfrm>
            <a:off x="533400" y="2039937"/>
            <a:ext cx="8229600" cy="4525963"/>
          </a:xfrm>
        </p:spPr>
        <p:txBody>
          <a:bodyPr/>
          <a:lstStyle/>
          <a:p>
            <a:pPr marL="0" indent="0">
              <a:buNone/>
            </a:pPr>
            <a:endParaRPr lang="en-US" sz="2400" dirty="0">
              <a:latin typeface="Lucida Sans Unicode" pitchFamily="34" charset="0"/>
              <a:cs typeface="Lucida Sans Unicode" pitchFamily="34" charset="0"/>
            </a:endParaRPr>
          </a:p>
          <a:p>
            <a:pPr>
              <a:buFont typeface="Arial" charset="0"/>
              <a:buNone/>
            </a:pPr>
            <a:r>
              <a:rPr lang="en-US" sz="2400" dirty="0">
                <a:latin typeface="Lucida Sans Unicode" pitchFamily="34" charset="0"/>
                <a:cs typeface="Lucida Sans Unicode" pitchFamily="34" charset="0"/>
              </a:rPr>
              <a:t>	Node is a server side JavaScript environment for developing web applications, application servers, any sort of network server or client, and general purpose programming.</a:t>
            </a:r>
          </a:p>
        </p:txBody>
      </p:sp>
    </p:spTree>
    <p:extLst>
      <p:ext uri="{BB962C8B-B14F-4D97-AF65-F5344CB8AC3E}">
        <p14:creationId xmlns:p14="http://schemas.microsoft.com/office/powerpoint/2010/main" val="9648621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a:bodyPr>
          <a:lstStyle/>
          <a:p>
            <a:r>
              <a:rPr lang="en-US" b="1" dirty="0" smtClean="0">
                <a:solidFill>
                  <a:schemeClr val="accent2">
                    <a:lumMod val="50000"/>
                  </a:schemeClr>
                </a:solidFill>
                <a:latin typeface="Myriad Pro" pitchFamily="34" charset="0"/>
              </a:rPr>
              <a:t>System Requirements</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a:latin typeface="Lucida Sans Unicode" pitchFamily="34" charset="0"/>
                <a:cs typeface="Lucida Sans Unicode" pitchFamily="34" charset="0"/>
              </a:rPr>
              <a:t>Node runs best on the POSIX-like operating systems. These are the various UNIX derivatives (Solaris, and so on) or </a:t>
            </a:r>
            <a:r>
              <a:rPr lang="en-US" sz="2400" dirty="0" err="1">
                <a:latin typeface="Lucida Sans Unicode" pitchFamily="34" charset="0"/>
                <a:cs typeface="Lucida Sans Unicode" pitchFamily="34" charset="0"/>
              </a:rPr>
              <a:t>workalikes</a:t>
            </a:r>
            <a:r>
              <a:rPr lang="en-US" sz="2400" dirty="0">
                <a:latin typeface="Lucida Sans Unicode" pitchFamily="34" charset="0"/>
                <a:cs typeface="Lucida Sans Unicode" pitchFamily="34" charset="0"/>
              </a:rPr>
              <a:t> (Linux, Mac OS X, and so on). </a:t>
            </a:r>
          </a:p>
          <a:p>
            <a:r>
              <a:rPr lang="en-US" sz="2400" dirty="0">
                <a:latin typeface="Lucida Sans Unicode" pitchFamily="34" charset="0"/>
                <a:cs typeface="Lucida Sans Unicode" pitchFamily="34" charset="0"/>
              </a:rPr>
              <a:t>While Windows is not POSIX compatible, Node can be built on it either using POSIX compatibility environments (in Node 0.4x and earlier). </a:t>
            </a:r>
          </a:p>
        </p:txBody>
      </p:sp>
    </p:spTree>
    <p:extLst>
      <p:ext uri="{BB962C8B-B14F-4D97-AF65-F5344CB8AC3E}">
        <p14:creationId xmlns:p14="http://schemas.microsoft.com/office/powerpoint/2010/main" val="354063089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a:bodyPr>
          <a:lstStyle/>
          <a:p>
            <a:r>
              <a:rPr lang="en-US" b="1" dirty="0" err="1" smtClean="0">
                <a:solidFill>
                  <a:schemeClr val="accent2">
                    <a:lumMod val="50000"/>
                  </a:schemeClr>
                </a:solidFill>
                <a:latin typeface="Myriad Pro" pitchFamily="34" charset="0"/>
              </a:rPr>
              <a:t>Refferences</a:t>
            </a:r>
            <a:endParaRPr lang="en-US" b="1" dirty="0" smtClean="0">
              <a:solidFill>
                <a:schemeClr val="accent2">
                  <a:lumMod val="50000"/>
                </a:schemeClr>
              </a:solidFill>
              <a:latin typeface="Myriad Pro" pitchFamily="34" charset="0"/>
            </a:endParaRPr>
          </a:p>
        </p:txBody>
      </p:sp>
      <p:sp>
        <p:nvSpPr>
          <p:cNvPr id="14" name="Content Placeholder 2"/>
          <p:cNvSpPr>
            <a:spLocks noGrp="1"/>
          </p:cNvSpPr>
          <p:nvPr>
            <p:ph idx="1"/>
          </p:nvPr>
        </p:nvSpPr>
        <p:spPr>
          <a:xfrm>
            <a:off x="533400" y="2039937"/>
            <a:ext cx="8305800" cy="4589463"/>
          </a:xfrm>
        </p:spPr>
        <p:txBody>
          <a:bodyPr>
            <a:normAutofit lnSpcReduction="10000"/>
          </a:bodyPr>
          <a:lstStyle/>
          <a:p>
            <a:r>
              <a:rPr lang="en-US" sz="2400" dirty="0" smtClean="0">
                <a:latin typeface="Lucida Sans Unicode" pitchFamily="34" charset="0"/>
                <a:cs typeface="Lucida Sans Unicode" pitchFamily="34" charset="0"/>
              </a:rPr>
              <a:t>“</a:t>
            </a:r>
            <a:r>
              <a:rPr lang="en-US" sz="2400" dirty="0">
                <a:latin typeface="Lucida Sans Unicode" pitchFamily="34" charset="0"/>
                <a:cs typeface="Lucida Sans Unicode" pitchFamily="34" charset="0"/>
              </a:rPr>
              <a:t>Multithreading vs. </a:t>
            </a:r>
            <a:r>
              <a:rPr lang="en-US" sz="2400" dirty="0" smtClean="0">
                <a:latin typeface="Lucida Sans Unicode" pitchFamily="34" charset="0"/>
                <a:cs typeface="Lucida Sans Unicode" pitchFamily="34" charset="0"/>
              </a:rPr>
              <a:t>Event-Bas </a:t>
            </a:r>
            <a:r>
              <a:rPr lang="en-US" sz="2400" dirty="0" err="1" smtClean="0">
                <a:latin typeface="Lucida Sans Unicode" pitchFamily="34" charset="0"/>
                <a:cs typeface="Lucida Sans Unicode" pitchFamily="34" charset="0"/>
              </a:rPr>
              <a:t>ed</a:t>
            </a:r>
            <a:r>
              <a:rPr lang="en-US" sz="2400" dirty="0" smtClean="0">
                <a:latin typeface="Lucida Sans Unicode" pitchFamily="34" charset="0"/>
                <a:cs typeface="Lucida Sans Unicode" pitchFamily="34" charset="0"/>
              </a:rPr>
              <a:t> </a:t>
            </a:r>
            <a:r>
              <a:rPr lang="en-US" sz="2400" dirty="0" err="1" smtClean="0">
                <a:latin typeface="Lucida Sans Unicode" pitchFamily="34" charset="0"/>
                <a:cs typeface="Lucida Sans Unicode" pitchFamily="34" charset="0"/>
              </a:rPr>
              <a:t>Programmi</a:t>
            </a:r>
            <a:r>
              <a:rPr lang="en-US" sz="2400" dirty="0" smtClean="0">
                <a:latin typeface="Lucida Sans Unicode" pitchFamily="34" charset="0"/>
                <a:cs typeface="Lucida Sans Unicode" pitchFamily="34" charset="0"/>
              </a:rPr>
              <a:t>” </a:t>
            </a:r>
            <a:r>
              <a:rPr lang="en-US" sz="2400" dirty="0">
                <a:hlinkClick r:id="rId4"/>
              </a:rPr>
              <a:t>http://pl.atyp.us/wordpress/index.php/2001/10/multithreading-vs-event-based-programmi</a:t>
            </a:r>
            <a:r>
              <a:rPr lang="en-US" sz="2400" dirty="0" smtClean="0">
                <a:hlinkClick r:id="rId4"/>
              </a:rPr>
              <a:t>/</a:t>
            </a:r>
            <a:endParaRPr lang="en-US" sz="2400" dirty="0" smtClean="0"/>
          </a:p>
          <a:p>
            <a:r>
              <a:rPr lang="en-US" sz="2400" dirty="0" smtClean="0">
                <a:latin typeface="Lucida Sans Unicode" pitchFamily="34" charset="0"/>
                <a:cs typeface="Lucida Sans Unicode" pitchFamily="34" charset="0"/>
              </a:rPr>
              <a:t>“Node.js : Using JavaScript to Build High-Performance Network Programs” (</a:t>
            </a:r>
            <a:r>
              <a:rPr lang="en-US" sz="2400" i="1" dirty="0" smtClean="0">
                <a:latin typeface="Lucida Sans Unicode" pitchFamily="34" charset="0"/>
                <a:cs typeface="Lucida Sans Unicode" pitchFamily="34" charset="0"/>
              </a:rPr>
              <a:t>Stefan </a:t>
            </a:r>
            <a:r>
              <a:rPr lang="en-US" sz="2400" i="1" dirty="0" err="1" smtClean="0">
                <a:latin typeface="Lucida Sans Unicode" pitchFamily="34" charset="0"/>
                <a:cs typeface="Lucida Sans Unicode" pitchFamily="34" charset="0"/>
              </a:rPr>
              <a:t>Tilkov</a:t>
            </a:r>
            <a:r>
              <a:rPr lang="en-US" sz="2400" i="1" dirty="0" smtClean="0">
                <a:latin typeface="Lucida Sans Unicode" pitchFamily="34" charset="0"/>
                <a:cs typeface="Lucida Sans Unicode" pitchFamily="34" charset="0"/>
              </a:rPr>
              <a:t>, Steve </a:t>
            </a:r>
            <a:r>
              <a:rPr lang="en-US" sz="2400" i="1" dirty="0" err="1" smtClean="0">
                <a:latin typeface="Lucida Sans Unicode" pitchFamily="34" charset="0"/>
                <a:cs typeface="Lucida Sans Unicode" pitchFamily="34" charset="0"/>
              </a:rPr>
              <a:t>Vinoski</a:t>
            </a:r>
            <a:r>
              <a:rPr lang="en-US" sz="2400" i="1" dirty="0" smtClean="0">
                <a:latin typeface="Lucida Sans Unicode" pitchFamily="34" charset="0"/>
                <a:cs typeface="Lucida Sans Unicode" pitchFamily="34" charset="0"/>
              </a:rPr>
              <a:t>)</a:t>
            </a:r>
          </a:p>
          <a:p>
            <a:r>
              <a:rPr lang="en-US" sz="2400" dirty="0" smtClean="0">
                <a:latin typeface="Lucida Sans Unicode" pitchFamily="34" charset="0"/>
                <a:cs typeface="Lucida Sans Unicode" pitchFamily="34" charset="0"/>
              </a:rPr>
              <a:t>“Why Events Are A Bad Idea : for high-concurrency servers” (</a:t>
            </a:r>
            <a:r>
              <a:rPr lang="en-US" sz="2400" i="1" dirty="0" smtClean="0">
                <a:latin typeface="Lucida Sans Unicode" pitchFamily="34" charset="0"/>
                <a:cs typeface="Lucida Sans Unicode" pitchFamily="34" charset="0"/>
              </a:rPr>
              <a:t>Rob von </a:t>
            </a:r>
            <a:r>
              <a:rPr lang="en-US" sz="2400" i="1" dirty="0" err="1" smtClean="0">
                <a:latin typeface="Lucida Sans Unicode" pitchFamily="34" charset="0"/>
                <a:cs typeface="Lucida Sans Unicode" pitchFamily="34" charset="0"/>
              </a:rPr>
              <a:t>Behren</a:t>
            </a:r>
            <a:r>
              <a:rPr lang="en-US" sz="2400" i="1" dirty="0" smtClean="0">
                <a:latin typeface="Lucida Sans Unicode" pitchFamily="34" charset="0"/>
                <a:cs typeface="Lucida Sans Unicode" pitchFamily="34" charset="0"/>
              </a:rPr>
              <a:t>, Jeremy Condit and Eric Brewer: Computer Science Division)</a:t>
            </a:r>
            <a:endParaRPr lang="en-US" sz="2400" dirty="0" smtClean="0">
              <a:latin typeface="Lucida Sans Unicode" pitchFamily="34" charset="0"/>
              <a:cs typeface="Lucida Sans Unicode" pitchFamily="34" charset="0"/>
            </a:endParaRPr>
          </a:p>
          <a:p>
            <a:r>
              <a:rPr lang="en-US" sz="2400" dirty="0" smtClean="0">
                <a:latin typeface="Lucida Sans Unicode" pitchFamily="34" charset="0"/>
                <a:cs typeface="Lucida Sans Unicode" pitchFamily="34" charset="0"/>
              </a:rPr>
              <a:t>“Node Web Development : A practical introduction to Node, the exciting new server-side JavaScript web development stack” (</a:t>
            </a:r>
            <a:r>
              <a:rPr lang="en-US" sz="2400" i="1" dirty="0" smtClean="0">
                <a:latin typeface="Lucida Sans Unicode" pitchFamily="34" charset="0"/>
                <a:cs typeface="Lucida Sans Unicode" pitchFamily="34" charset="0"/>
              </a:rPr>
              <a:t>David Herron)</a:t>
            </a:r>
            <a:endParaRPr lang="en-US"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426984920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normAutofit/>
          </a:bodyPr>
          <a:lstStyle/>
          <a:p>
            <a:r>
              <a:rPr lang="en-US" b="1" dirty="0" err="1" smtClean="0">
                <a:solidFill>
                  <a:schemeClr val="accent2">
                    <a:lumMod val="50000"/>
                  </a:schemeClr>
                </a:solidFill>
                <a:latin typeface="Myriad Pro" pitchFamily="34" charset="0"/>
              </a:rPr>
              <a:t>Refferences</a:t>
            </a:r>
            <a:r>
              <a:rPr lang="en-US" b="1" dirty="0" smtClean="0">
                <a:solidFill>
                  <a:schemeClr val="accent2">
                    <a:lumMod val="50000"/>
                  </a:schemeClr>
                </a:solidFill>
                <a:latin typeface="Myriad Pro" pitchFamily="34" charset="0"/>
              </a:rPr>
              <a:t> (cont’d)</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smtClean="0">
                <a:latin typeface="Lucida Sans Unicode" pitchFamily="34" charset="0"/>
                <a:cs typeface="Lucida Sans Unicode" pitchFamily="34" charset="0"/>
              </a:rPr>
              <a:t>“Flash: An efficient and portable Web server” (</a:t>
            </a:r>
            <a:r>
              <a:rPr lang="en-US" sz="2400" i="1" dirty="0" err="1" smtClean="0">
                <a:latin typeface="Lucida Sans Unicode" pitchFamily="34" charset="0"/>
                <a:cs typeface="Lucida Sans Unicode" pitchFamily="34" charset="0"/>
              </a:rPr>
              <a:t>Vivek</a:t>
            </a:r>
            <a:r>
              <a:rPr lang="en-US" sz="2400" i="1" dirty="0" smtClean="0">
                <a:latin typeface="Lucida Sans Unicode" pitchFamily="34" charset="0"/>
                <a:cs typeface="Lucida Sans Unicode" pitchFamily="34" charset="0"/>
              </a:rPr>
              <a:t> S. </a:t>
            </a:r>
            <a:r>
              <a:rPr lang="en-US" sz="2400" i="1" dirty="0" err="1" smtClean="0">
                <a:latin typeface="Lucida Sans Unicode" pitchFamily="34" charset="0"/>
                <a:cs typeface="Lucida Sans Unicode" pitchFamily="34" charset="0"/>
              </a:rPr>
              <a:t>Pai</a:t>
            </a:r>
            <a:r>
              <a:rPr lang="en-US" sz="2400" i="1" dirty="0" smtClean="0">
                <a:latin typeface="Lucida Sans Unicode" pitchFamily="34" charset="0"/>
                <a:cs typeface="Lucida Sans Unicode" pitchFamily="34" charset="0"/>
              </a:rPr>
              <a:t>, Peter </a:t>
            </a:r>
            <a:r>
              <a:rPr lang="en-US" sz="2400" i="1" dirty="0" err="1" smtClean="0">
                <a:latin typeface="Lucida Sans Unicode" pitchFamily="34" charset="0"/>
                <a:cs typeface="Lucida Sans Unicode" pitchFamily="34" charset="0"/>
              </a:rPr>
              <a:t>Druschel</a:t>
            </a:r>
            <a:r>
              <a:rPr lang="en-US" sz="2400" i="1" dirty="0" smtClean="0">
                <a:latin typeface="Lucida Sans Unicode" pitchFamily="34" charset="0"/>
                <a:cs typeface="Lucida Sans Unicode" pitchFamily="34" charset="0"/>
              </a:rPr>
              <a:t>, Willy </a:t>
            </a:r>
            <a:r>
              <a:rPr lang="en-US" sz="2400" i="1" dirty="0" err="1" smtClean="0">
                <a:latin typeface="Lucida Sans Unicode" pitchFamily="34" charset="0"/>
                <a:cs typeface="Lucida Sans Unicode" pitchFamily="34" charset="0"/>
              </a:rPr>
              <a:t>Zwaenepoel</a:t>
            </a:r>
            <a:r>
              <a:rPr lang="en-US" sz="2400" i="1" dirty="0" smtClean="0">
                <a:latin typeface="Lucida Sans Unicode" pitchFamily="34" charset="0"/>
                <a:cs typeface="Lucida Sans Unicode" pitchFamily="34" charset="0"/>
              </a:rPr>
              <a:t>)</a:t>
            </a:r>
          </a:p>
          <a:p>
            <a:r>
              <a:rPr lang="en-US" sz="2400" i="1" dirty="0" smtClean="0">
                <a:latin typeface="Lucida Sans Unicode" pitchFamily="34" charset="0"/>
                <a:cs typeface="Lucida Sans Unicode" pitchFamily="34" charset="0"/>
              </a:rPr>
              <a:t>“</a:t>
            </a:r>
            <a:r>
              <a:rPr lang="en-US" sz="2400" dirty="0" smtClean="0">
                <a:latin typeface="Lucida Sans Unicode" pitchFamily="34" charset="0"/>
                <a:cs typeface="Lucida Sans Unicode" pitchFamily="34" charset="0"/>
              </a:rPr>
              <a:t>Why Threads Are A Bad Idea</a:t>
            </a:r>
            <a:r>
              <a:rPr lang="en-US" sz="2400" i="1" dirty="0" smtClean="0">
                <a:latin typeface="Lucida Sans Unicode" pitchFamily="34" charset="0"/>
                <a:cs typeface="Lucida Sans Unicode" pitchFamily="34" charset="0"/>
              </a:rPr>
              <a:t>” (John </a:t>
            </a:r>
            <a:r>
              <a:rPr lang="en-US" sz="2400" i="1" dirty="0" err="1" smtClean="0">
                <a:latin typeface="Lucida Sans Unicode" pitchFamily="34" charset="0"/>
                <a:cs typeface="Lucida Sans Unicode" pitchFamily="34" charset="0"/>
              </a:rPr>
              <a:t>Ousterhout</a:t>
            </a:r>
            <a:r>
              <a:rPr lang="en-US" sz="2400" i="1" dirty="0" smtClean="0">
                <a:latin typeface="Lucida Sans Unicode" pitchFamily="34" charset="0"/>
                <a:cs typeface="Lucida Sans Unicode" pitchFamily="34" charset="0"/>
              </a:rPr>
              <a:t>)</a:t>
            </a:r>
          </a:p>
          <a:p>
            <a:r>
              <a:rPr lang="en-US" sz="2400" dirty="0" smtClean="0">
                <a:latin typeface="Lucida Sans Unicode" pitchFamily="34" charset="0"/>
                <a:cs typeface="Lucida Sans Unicode" pitchFamily="34" charset="0"/>
              </a:rPr>
              <a:t>“The Node Beginner Book” </a:t>
            </a:r>
            <a:r>
              <a:rPr lang="en-US" sz="2400" dirty="0">
                <a:hlinkClick r:id="rId4"/>
              </a:rPr>
              <a:t>http://www.nodebeginner.org/#javascript-and-nodejs</a:t>
            </a:r>
            <a:endParaRPr lang="en-US" sz="2400" dirty="0" smtClean="0">
              <a:latin typeface="Lucida Sans Unicode" pitchFamily="34" charset="0"/>
              <a:cs typeface="Lucida Sans Unicode" pitchFamily="34" charset="0"/>
            </a:endParaRPr>
          </a:p>
          <a:p>
            <a:endParaRPr lang="en-US"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179199863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What’s Node.js (cont’d)</a:t>
            </a:r>
          </a:p>
        </p:txBody>
      </p:sp>
      <p:sp>
        <p:nvSpPr>
          <p:cNvPr id="14" name="Content Placeholder 2"/>
          <p:cNvSpPr>
            <a:spLocks noGrp="1"/>
          </p:cNvSpPr>
          <p:nvPr>
            <p:ph idx="1"/>
          </p:nvPr>
        </p:nvSpPr>
        <p:spPr>
          <a:xfrm>
            <a:off x="533400" y="2039937"/>
            <a:ext cx="8305800" cy="4589463"/>
          </a:xfrm>
        </p:spPr>
        <p:txBody>
          <a:bodyPr>
            <a:normAutofit fontScale="92500"/>
          </a:bodyPr>
          <a:lstStyle/>
          <a:p>
            <a:r>
              <a:rPr lang="en-US" sz="2400" dirty="0">
                <a:latin typeface="Lucida Sans Unicode" pitchFamily="34" charset="0"/>
                <a:cs typeface="Lucida Sans Unicode" pitchFamily="34" charset="0"/>
              </a:rPr>
              <a:t>The Node model is very different from common application server platforms that scale using threads. The claim is that, because of the event-driven architecture, memory footprint is low, throughput is high, and the programming model is simpler.  </a:t>
            </a:r>
          </a:p>
          <a:p>
            <a:r>
              <a:rPr lang="en-US" sz="2400" dirty="0">
                <a:latin typeface="Lucida Sans Unicode" pitchFamily="34" charset="0"/>
                <a:cs typeface="Lucida Sans Unicode" pitchFamily="34" charset="0"/>
              </a:rPr>
              <a:t>The Node platform is in a phase of rapid growth, and many are seeing it as a compelling alternative to the traditional—Apache, PHP, Python, an so on—approach to building web applications. </a:t>
            </a:r>
          </a:p>
          <a:p>
            <a:r>
              <a:rPr lang="en-US" sz="2400" dirty="0">
                <a:latin typeface="Lucida Sans Unicode" pitchFamily="34" charset="0"/>
                <a:cs typeface="Lucida Sans Unicode" pitchFamily="34" charset="0"/>
              </a:rPr>
              <a:t>Unlike in most other modern environments, a Node process doesn’t rely on multithreading to support concurrent execution of business logic, it’s based on an asynchronous I/O event-driven model. </a:t>
            </a:r>
          </a:p>
        </p:txBody>
      </p:sp>
    </p:spTree>
    <p:extLst>
      <p:ext uri="{BB962C8B-B14F-4D97-AF65-F5344CB8AC3E}">
        <p14:creationId xmlns:p14="http://schemas.microsoft.com/office/powerpoint/2010/main" val="70084206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Server-side JavaScript</a:t>
            </a:r>
          </a:p>
        </p:txBody>
      </p:sp>
      <p:sp>
        <p:nvSpPr>
          <p:cNvPr id="14" name="Content Placeholder 2"/>
          <p:cNvSpPr>
            <a:spLocks noGrp="1"/>
          </p:cNvSpPr>
          <p:nvPr>
            <p:ph idx="1"/>
          </p:nvPr>
        </p:nvSpPr>
        <p:spPr>
          <a:xfrm>
            <a:off x="533400" y="2039937"/>
            <a:ext cx="8305800" cy="4589463"/>
          </a:xfrm>
        </p:spPr>
        <p:txBody>
          <a:bodyPr>
            <a:normAutofit/>
          </a:bodyPr>
          <a:lstStyle/>
          <a:p>
            <a:r>
              <a:rPr lang="en-US" sz="2400" dirty="0" smtClean="0">
                <a:latin typeface="Lucida Sans Unicode" pitchFamily="34" charset="0"/>
                <a:cs typeface="Lucida Sans Unicode" pitchFamily="34" charset="0"/>
              </a:rPr>
              <a:t>Commonly JavaScript, </a:t>
            </a:r>
            <a:r>
              <a:rPr lang="en-US" sz="2400" dirty="0" err="1" smtClean="0">
                <a:latin typeface="Lucida Sans Unicode" pitchFamily="34" charset="0"/>
                <a:cs typeface="Lucida Sans Unicode" pitchFamily="34" charset="0"/>
              </a:rPr>
              <a:t>jQuery</a:t>
            </a:r>
            <a:r>
              <a:rPr lang="en-US" sz="2400" dirty="0" smtClean="0">
                <a:latin typeface="Lucida Sans Unicode" pitchFamily="34" charset="0"/>
                <a:cs typeface="Lucida Sans Unicode" pitchFamily="34" charset="0"/>
              </a:rPr>
              <a:t> was all still fronted stuff.</a:t>
            </a:r>
          </a:p>
          <a:p>
            <a:r>
              <a:rPr lang="en-US" sz="2400" dirty="0" smtClean="0">
                <a:latin typeface="Lucida Sans Unicode" pitchFamily="34" charset="0"/>
                <a:cs typeface="Lucida Sans Unicode" pitchFamily="34" charset="0"/>
              </a:rPr>
              <a:t>Node.js was JavaScript on the server.</a:t>
            </a:r>
          </a:p>
          <a:p>
            <a:r>
              <a:rPr lang="en-US" sz="2400" dirty="0" smtClean="0">
                <a:latin typeface="Lucida Sans Unicode" pitchFamily="34" charset="0"/>
                <a:cs typeface="Lucida Sans Unicode" pitchFamily="34" charset="0"/>
              </a:rPr>
              <a:t>It allows you to run JavaScript code in the backend, outside a browser.</a:t>
            </a:r>
          </a:p>
          <a:p>
            <a:r>
              <a:rPr lang="en-US" sz="2400" dirty="0" smtClean="0">
                <a:latin typeface="Lucida Sans Unicode" pitchFamily="34" charset="0"/>
                <a:cs typeface="Lucida Sans Unicode" pitchFamily="34" charset="0"/>
              </a:rPr>
              <a:t>Using runtime environment (Google’s V8 VM) and library (Node.js ships)</a:t>
            </a:r>
            <a:endParaRPr lang="en-US"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34796923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What’s can you do with Node ?</a:t>
            </a:r>
          </a:p>
        </p:txBody>
      </p:sp>
      <p:sp>
        <p:nvSpPr>
          <p:cNvPr id="14" name="Content Placeholder 2"/>
          <p:cNvSpPr>
            <a:spLocks noGrp="1"/>
          </p:cNvSpPr>
          <p:nvPr>
            <p:ph idx="1"/>
          </p:nvPr>
        </p:nvSpPr>
        <p:spPr>
          <a:xfrm>
            <a:off x="533400" y="2039937"/>
            <a:ext cx="8305800" cy="4589463"/>
          </a:xfrm>
        </p:spPr>
        <p:txBody>
          <a:bodyPr>
            <a:normAutofit/>
          </a:bodyPr>
          <a:lstStyle/>
          <a:p>
            <a:pPr>
              <a:defRPr/>
            </a:pPr>
            <a:r>
              <a:rPr lang="en-US" sz="2400" dirty="0" smtClean="0">
                <a:latin typeface="Lucida Sans Unicode" pitchFamily="34" charset="0"/>
                <a:cs typeface="Lucida Sans Unicode" pitchFamily="34" charset="0"/>
              </a:rPr>
              <a:t>It is a command line tool. You download a </a:t>
            </a:r>
            <a:r>
              <a:rPr lang="en-US" sz="2400" dirty="0" err="1" smtClean="0">
                <a:latin typeface="Lucida Sans Unicode" pitchFamily="34" charset="0"/>
                <a:cs typeface="Lucida Sans Unicode" pitchFamily="34" charset="0"/>
              </a:rPr>
              <a:t>tarball</a:t>
            </a:r>
            <a:r>
              <a:rPr lang="en-US" sz="2400" dirty="0" smtClean="0">
                <a:latin typeface="Lucida Sans Unicode" pitchFamily="34" charset="0"/>
                <a:cs typeface="Lucida Sans Unicode" pitchFamily="34" charset="0"/>
              </a:rPr>
              <a:t>, compile and install the source</a:t>
            </a:r>
          </a:p>
          <a:p>
            <a:pPr>
              <a:defRPr/>
            </a:pPr>
            <a:r>
              <a:rPr lang="en-US" sz="2400" dirty="0" smtClean="0">
                <a:latin typeface="Lucida Sans Unicode" pitchFamily="34" charset="0"/>
                <a:cs typeface="Lucida Sans Unicode" pitchFamily="34" charset="0"/>
              </a:rPr>
              <a:t>It lets you run JavaScript programs by typing ‘node_my_apps.js” in your terminal</a:t>
            </a:r>
          </a:p>
          <a:p>
            <a:pPr>
              <a:defRPr/>
            </a:pPr>
            <a:r>
              <a:rPr lang="en-US" sz="2400" dirty="0" smtClean="0">
                <a:latin typeface="Lucida Sans Unicode" pitchFamily="34" charset="0"/>
                <a:cs typeface="Lucida Sans Unicode" pitchFamily="34" charset="0"/>
              </a:rPr>
              <a:t>It lets you </a:t>
            </a:r>
            <a:r>
              <a:rPr lang="en-US" sz="2400" dirty="0">
                <a:latin typeface="Lucida Sans Unicode" pitchFamily="34" charset="0"/>
                <a:cs typeface="Lucida Sans Unicode" pitchFamily="34" charset="0"/>
              </a:rPr>
              <a:t>Layered on top of the TCP library is a HTTP and HTTPS client/server </a:t>
            </a:r>
            <a:endParaRPr lang="en-US" sz="2400" dirty="0" smtClean="0">
              <a:latin typeface="Lucida Sans Unicode" pitchFamily="34" charset="0"/>
              <a:cs typeface="Lucida Sans Unicode" pitchFamily="34" charset="0"/>
            </a:endParaRPr>
          </a:p>
          <a:p>
            <a:pPr>
              <a:defRPr/>
            </a:pPr>
            <a:r>
              <a:rPr lang="en-US" sz="2400" dirty="0" smtClean="0">
                <a:latin typeface="Lucida Sans Unicode" pitchFamily="34" charset="0"/>
                <a:cs typeface="Lucida Sans Unicode" pitchFamily="34" charset="0"/>
              </a:rPr>
              <a:t>The JS executed by the V8 </a:t>
            </a:r>
            <a:r>
              <a:rPr lang="en-US" sz="2400" dirty="0" err="1" smtClean="0">
                <a:latin typeface="Lucida Sans Unicode" pitchFamily="34" charset="0"/>
                <a:cs typeface="Lucida Sans Unicode" pitchFamily="34" charset="0"/>
              </a:rPr>
              <a:t>javascript</a:t>
            </a:r>
            <a:r>
              <a:rPr lang="en-US" sz="2400" dirty="0" smtClean="0">
                <a:latin typeface="Lucida Sans Unicode" pitchFamily="34" charset="0"/>
                <a:cs typeface="Lucida Sans Unicode" pitchFamily="34" charset="0"/>
              </a:rPr>
              <a:t> engine (the ting that makes Google Chrome so fast)</a:t>
            </a:r>
          </a:p>
          <a:p>
            <a:pPr>
              <a:defRPr/>
            </a:pPr>
            <a:r>
              <a:rPr lang="en-US" sz="2400" dirty="0" smtClean="0">
                <a:latin typeface="Lucida Sans Unicode" pitchFamily="34" charset="0"/>
                <a:cs typeface="Lucida Sans Unicode" pitchFamily="34" charset="0"/>
              </a:rPr>
              <a:t>Node provides a JavaScript API to access the network and file system.</a:t>
            </a:r>
            <a:endParaRPr lang="en-US"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181635943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Node.js</a:t>
            </a:r>
          </a:p>
        </p:txBody>
      </p:sp>
      <p:sp>
        <p:nvSpPr>
          <p:cNvPr id="14" name="Content Placeholder 2"/>
          <p:cNvSpPr>
            <a:spLocks noGrp="1"/>
          </p:cNvSpPr>
          <p:nvPr>
            <p:ph idx="1"/>
          </p:nvPr>
        </p:nvSpPr>
        <p:spPr>
          <a:xfrm>
            <a:off x="533400" y="2819400"/>
            <a:ext cx="8305800" cy="2362200"/>
          </a:xfrm>
        </p:spPr>
        <p:txBody>
          <a:bodyPr>
            <a:normAutofit/>
          </a:bodyPr>
          <a:lstStyle/>
          <a:p>
            <a:pPr marL="0" indent="0" algn="ctr">
              <a:buNone/>
              <a:defRPr/>
            </a:pPr>
            <a:r>
              <a:rPr lang="en-US" sz="2800" b="1" i="1" dirty="0" smtClean="0">
                <a:latin typeface="Lucida Sans Unicode" pitchFamily="34" charset="0"/>
                <a:cs typeface="Lucida Sans Unicode" pitchFamily="34" charset="0"/>
              </a:rPr>
              <a:t>But I can do everything I need in: Ruby, Python, </a:t>
            </a:r>
            <a:r>
              <a:rPr lang="en-US" sz="2800" b="1" i="1" dirty="0" err="1" smtClean="0">
                <a:latin typeface="Lucida Sans Unicode" pitchFamily="34" charset="0"/>
                <a:cs typeface="Lucida Sans Unicode" pitchFamily="34" charset="0"/>
              </a:rPr>
              <a:t>php</a:t>
            </a:r>
            <a:r>
              <a:rPr lang="en-US" sz="2800" b="1" i="1" dirty="0" smtClean="0">
                <a:latin typeface="Lucida Sans Unicode" pitchFamily="34" charset="0"/>
                <a:cs typeface="Lucida Sans Unicode" pitchFamily="34" charset="0"/>
              </a:rPr>
              <a:t>, java, …!!</a:t>
            </a:r>
          </a:p>
          <a:p>
            <a:pPr marL="0" indent="0" algn="ctr">
              <a:buNone/>
              <a:defRPr/>
            </a:pPr>
            <a:endParaRPr lang="en-US" sz="2800" b="1" i="1" dirty="0">
              <a:latin typeface="Lucida Sans Unicode" pitchFamily="34" charset="0"/>
              <a:cs typeface="Lucida Sans Unicode" pitchFamily="34" charset="0"/>
            </a:endParaRPr>
          </a:p>
          <a:p>
            <a:pPr marL="0" indent="0" algn="ctr">
              <a:buNone/>
              <a:defRPr/>
            </a:pPr>
            <a:r>
              <a:rPr lang="en-US" sz="2000" dirty="0">
                <a:latin typeface="Lucida Sans Unicode" pitchFamily="34" charset="0"/>
                <a:cs typeface="Lucida Sans Unicode" pitchFamily="34" charset="0"/>
              </a:rPr>
              <a:t>you are </a:t>
            </a:r>
            <a:r>
              <a:rPr lang="en-US" sz="2000" dirty="0" smtClean="0">
                <a:latin typeface="Lucida Sans Unicode" pitchFamily="34" charset="0"/>
                <a:cs typeface="Lucida Sans Unicode" pitchFamily="34" charset="0"/>
              </a:rPr>
              <a:t>right ! It's </a:t>
            </a:r>
            <a:r>
              <a:rPr lang="en-US" sz="2000" dirty="0">
                <a:latin typeface="Lucida Sans Unicode" pitchFamily="34" charset="0"/>
                <a:cs typeface="Lucida Sans Unicode" pitchFamily="34" charset="0"/>
              </a:rPr>
              <a:t>just a tool, and it probably won't replace your regular tools completely, at least not for now.</a:t>
            </a:r>
            <a:endParaRPr lang="en-US" sz="2000" b="1" i="1" dirty="0">
              <a:latin typeface="Lucida Sans Unicode" pitchFamily="34" charset="0"/>
              <a:cs typeface="Lucida Sans Unicode" pitchFamily="34" charset="0"/>
            </a:endParaRPr>
          </a:p>
        </p:txBody>
      </p:sp>
    </p:spTree>
    <p:extLst>
      <p:ext uri="{BB962C8B-B14F-4D97-AF65-F5344CB8AC3E}">
        <p14:creationId xmlns:p14="http://schemas.microsoft.com/office/powerpoint/2010/main" val="28376584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Node.js</a:t>
            </a:r>
          </a:p>
        </p:txBody>
      </p:sp>
      <p:sp>
        <p:nvSpPr>
          <p:cNvPr id="14" name="Content Placeholder 2"/>
          <p:cNvSpPr>
            <a:spLocks noGrp="1"/>
          </p:cNvSpPr>
          <p:nvPr>
            <p:ph idx="1"/>
          </p:nvPr>
        </p:nvSpPr>
        <p:spPr>
          <a:xfrm>
            <a:off x="533400" y="2819400"/>
            <a:ext cx="8305800" cy="2362200"/>
          </a:xfrm>
        </p:spPr>
        <p:txBody>
          <a:bodyPr>
            <a:normAutofit/>
          </a:bodyPr>
          <a:lstStyle/>
          <a:p>
            <a:pPr marL="0" indent="0" algn="ctr">
              <a:buNone/>
              <a:defRPr/>
            </a:pPr>
            <a:r>
              <a:rPr lang="en-US" sz="2800" b="1" i="1" dirty="0">
                <a:latin typeface="Lucida Sans Unicode" pitchFamily="34" charset="0"/>
                <a:cs typeface="Lucida Sans Unicode" pitchFamily="34" charset="0"/>
              </a:rPr>
              <a:t>Have you ever written a piece of code and said "I wish this would run in parallel</a:t>
            </a:r>
            <a:r>
              <a:rPr lang="en-US" sz="2800" b="1" i="1" dirty="0" smtClean="0">
                <a:latin typeface="Lucida Sans Unicode" pitchFamily="34" charset="0"/>
                <a:cs typeface="Lucida Sans Unicode" pitchFamily="34" charset="0"/>
              </a:rPr>
              <a:t>"?</a:t>
            </a:r>
          </a:p>
          <a:p>
            <a:pPr marL="0" indent="0" algn="ctr">
              <a:buNone/>
              <a:defRPr/>
            </a:pPr>
            <a:endParaRPr lang="en-US" sz="2800" b="1" i="1" dirty="0" smtClean="0">
              <a:latin typeface="Lucida Sans Unicode" pitchFamily="34" charset="0"/>
              <a:cs typeface="Lucida Sans Unicode" pitchFamily="34" charset="0"/>
            </a:endParaRPr>
          </a:p>
          <a:p>
            <a:pPr marL="0" indent="0" algn="ctr">
              <a:buNone/>
              <a:defRPr/>
            </a:pPr>
            <a:r>
              <a:rPr lang="en-US" sz="2000" dirty="0" smtClean="0">
                <a:latin typeface="Lucida Sans Unicode" pitchFamily="34" charset="0"/>
                <a:cs typeface="Lucida Sans Unicode" pitchFamily="34" charset="0"/>
              </a:rPr>
              <a:t>Well, in node everything runs in parallel, except your code !!</a:t>
            </a:r>
            <a:endParaRPr lang="en-US" sz="2000" b="1" i="1" dirty="0">
              <a:latin typeface="Lucida Sans Unicode" pitchFamily="34" charset="0"/>
              <a:cs typeface="Lucida Sans Unicode" pitchFamily="34" charset="0"/>
            </a:endParaRPr>
          </a:p>
        </p:txBody>
      </p:sp>
    </p:spTree>
    <p:extLst>
      <p:ext uri="{BB962C8B-B14F-4D97-AF65-F5344CB8AC3E}">
        <p14:creationId xmlns:p14="http://schemas.microsoft.com/office/powerpoint/2010/main" val="41351374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Node.js</a:t>
            </a:r>
          </a:p>
        </p:txBody>
      </p:sp>
      <p:sp>
        <p:nvSpPr>
          <p:cNvPr id="14" name="Content Placeholder 2"/>
          <p:cNvSpPr>
            <a:spLocks noGrp="1"/>
          </p:cNvSpPr>
          <p:nvPr>
            <p:ph idx="1"/>
          </p:nvPr>
        </p:nvSpPr>
        <p:spPr>
          <a:xfrm>
            <a:off x="533400" y="2819400"/>
            <a:ext cx="8305800" cy="2362200"/>
          </a:xfrm>
        </p:spPr>
        <p:txBody>
          <a:bodyPr>
            <a:normAutofit/>
          </a:bodyPr>
          <a:lstStyle/>
          <a:p>
            <a:pPr marL="0" indent="0" algn="ctr">
              <a:buNone/>
              <a:defRPr/>
            </a:pPr>
            <a:r>
              <a:rPr lang="en-US" sz="2800" b="1" i="1" dirty="0">
                <a:latin typeface="Lucida Sans Unicode" pitchFamily="34" charset="0"/>
                <a:cs typeface="Lucida Sans Unicode" pitchFamily="34" charset="0"/>
              </a:rPr>
              <a:t>Have you ever written a piece of code and said "I wish this would run in parallel</a:t>
            </a:r>
            <a:r>
              <a:rPr lang="en-US" sz="2800" b="1" i="1" dirty="0" smtClean="0">
                <a:latin typeface="Lucida Sans Unicode" pitchFamily="34" charset="0"/>
                <a:cs typeface="Lucida Sans Unicode" pitchFamily="34" charset="0"/>
              </a:rPr>
              <a:t>"?</a:t>
            </a:r>
          </a:p>
          <a:p>
            <a:pPr marL="0" indent="0" algn="ctr">
              <a:buNone/>
              <a:defRPr/>
            </a:pPr>
            <a:endParaRPr lang="en-US" sz="2800" b="1" i="1" dirty="0" smtClean="0">
              <a:latin typeface="Lucida Sans Unicode" pitchFamily="34" charset="0"/>
              <a:cs typeface="Lucida Sans Unicode" pitchFamily="34" charset="0"/>
            </a:endParaRPr>
          </a:p>
          <a:p>
            <a:pPr marL="0" indent="0" algn="ctr">
              <a:buNone/>
              <a:defRPr/>
            </a:pPr>
            <a:r>
              <a:rPr lang="en-US" sz="2000" dirty="0" smtClean="0">
                <a:latin typeface="Lucida Sans Unicode" pitchFamily="34" charset="0"/>
                <a:cs typeface="Lucida Sans Unicode" pitchFamily="34" charset="0"/>
              </a:rPr>
              <a:t>Well, in node everything runs in parallel, except your code !!</a:t>
            </a:r>
            <a:endParaRPr lang="en-US" sz="2000" b="1" i="1" dirty="0">
              <a:latin typeface="Lucida Sans Unicode" pitchFamily="34" charset="0"/>
              <a:cs typeface="Lucida Sans Unicode" pitchFamily="34" charset="0"/>
            </a:endParaRPr>
          </a:p>
        </p:txBody>
      </p:sp>
    </p:spTree>
    <p:extLst>
      <p:ext uri="{BB962C8B-B14F-4D97-AF65-F5344CB8AC3E}">
        <p14:creationId xmlns:p14="http://schemas.microsoft.com/office/powerpoint/2010/main" val="302619983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50" y="0"/>
            <a:ext cx="9163050" cy="714375"/>
            <a:chOff x="-19050" y="0"/>
            <a:chExt cx="9163050" cy="714375"/>
          </a:xfrm>
        </p:grpSpPr>
        <p:grpSp>
          <p:nvGrpSpPr>
            <p:cNvPr id="12" name="Group 11"/>
            <p:cNvGrpSpPr/>
            <p:nvPr/>
          </p:nvGrpSpPr>
          <p:grpSpPr>
            <a:xfrm>
              <a:off x="1695450" y="0"/>
              <a:ext cx="7448550" cy="714375"/>
              <a:chOff x="1210614" y="0"/>
              <a:chExt cx="7933386" cy="714375"/>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775" y="0"/>
                <a:ext cx="5610225"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8667" r="1"/>
              <a:stretch/>
            </p:blipFill>
            <p:spPr bwMode="auto">
              <a:xfrm>
                <a:off x="1210614" y="0"/>
                <a:ext cx="2318867" cy="7143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descr="C:\Users\bluepitoe\Downloads\373470_165083110183883_814950260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14500" cy="714375"/>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
          <p:cNvSpPr>
            <a:spLocks noGrp="1"/>
          </p:cNvSpPr>
          <p:nvPr>
            <p:ph type="title"/>
          </p:nvPr>
        </p:nvSpPr>
        <p:spPr>
          <a:xfrm>
            <a:off x="533400" y="714375"/>
            <a:ext cx="8229600" cy="1143000"/>
          </a:xfrm>
        </p:spPr>
        <p:txBody>
          <a:bodyPr/>
          <a:lstStyle/>
          <a:p>
            <a:r>
              <a:rPr lang="en-US" b="1" dirty="0" smtClean="0">
                <a:solidFill>
                  <a:schemeClr val="accent2">
                    <a:lumMod val="50000"/>
                  </a:schemeClr>
                </a:solidFill>
                <a:latin typeface="Myriad Pro" pitchFamily="34" charset="0"/>
              </a:rPr>
              <a:t>Node.js</a:t>
            </a:r>
          </a:p>
        </p:txBody>
      </p:sp>
      <p:sp>
        <p:nvSpPr>
          <p:cNvPr id="14" name="Content Placeholder 2"/>
          <p:cNvSpPr>
            <a:spLocks noGrp="1"/>
          </p:cNvSpPr>
          <p:nvPr>
            <p:ph idx="1"/>
          </p:nvPr>
        </p:nvSpPr>
        <p:spPr>
          <a:xfrm>
            <a:off x="533400" y="1981200"/>
            <a:ext cx="8305800" cy="3048000"/>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Autofit/>
          </a:bodyPr>
          <a:lstStyle/>
          <a:p>
            <a:pPr marL="0" indent="0">
              <a:buNone/>
              <a:defRPr/>
            </a:pPr>
            <a:r>
              <a:rPr lang="en-US" sz="2000" dirty="0" err="1">
                <a:solidFill>
                  <a:schemeClr val="accent3">
                    <a:lumMod val="50000"/>
                  </a:schemeClr>
                </a:solidFill>
                <a:latin typeface="Lucida Sans Unicode" pitchFamily="34" charset="0"/>
                <a:cs typeface="Lucida Sans Unicode" pitchFamily="34" charset="0"/>
              </a:rPr>
              <a:t>var</a:t>
            </a:r>
            <a:r>
              <a:rPr lang="en-US" sz="2000" dirty="0">
                <a:latin typeface="Lucida Sans Unicode" pitchFamily="34" charset="0"/>
                <a:cs typeface="Lucida Sans Unicode" pitchFamily="34" charset="0"/>
              </a:rPr>
              <a:t> </a:t>
            </a:r>
            <a:r>
              <a:rPr lang="en-US" sz="2000" dirty="0" err="1">
                <a:solidFill>
                  <a:schemeClr val="accent5">
                    <a:lumMod val="75000"/>
                  </a:schemeClr>
                </a:solidFill>
                <a:latin typeface="Lucida Sans Unicode" pitchFamily="34" charset="0"/>
                <a:cs typeface="Lucida Sans Unicode" pitchFamily="34" charset="0"/>
              </a:rPr>
              <a:t>fs</a:t>
            </a:r>
            <a:r>
              <a:rPr lang="en-US" sz="2000" dirty="0">
                <a:solidFill>
                  <a:schemeClr val="accent5">
                    <a:lumMod val="75000"/>
                  </a:schemeClr>
                </a:solidFill>
                <a:latin typeface="Lucida Sans Unicode" pitchFamily="34" charset="0"/>
                <a:cs typeface="Lucida Sans Unicode" pitchFamily="34" charset="0"/>
              </a:rPr>
              <a:t> = require</a:t>
            </a:r>
            <a:r>
              <a:rPr lang="en-US" sz="2000" dirty="0">
                <a:latin typeface="Lucida Sans Unicode" pitchFamily="34" charset="0"/>
                <a:cs typeface="Lucida Sans Unicode" pitchFamily="34" charset="0"/>
              </a:rPr>
              <a:t>('</a:t>
            </a:r>
            <a:r>
              <a:rPr lang="en-US" sz="2000" dirty="0" err="1">
                <a:latin typeface="Lucida Sans Unicode" pitchFamily="34" charset="0"/>
                <a:cs typeface="Lucida Sans Unicode" pitchFamily="34" charset="0"/>
              </a:rPr>
              <a:t>fs</a:t>
            </a:r>
            <a:r>
              <a:rPr lang="en-US" sz="2000" dirty="0">
                <a:latin typeface="Lucida Sans Unicode" pitchFamily="34" charset="0"/>
                <a:cs typeface="Lucida Sans Unicode" pitchFamily="34" charset="0"/>
              </a:rPr>
              <a:t>')</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  , </a:t>
            </a:r>
            <a:r>
              <a:rPr lang="en-US" sz="2000" dirty="0">
                <a:solidFill>
                  <a:schemeClr val="accent5">
                    <a:lumMod val="75000"/>
                  </a:schemeClr>
                </a:solidFill>
                <a:latin typeface="Lucida Sans Unicode" pitchFamily="34" charset="0"/>
                <a:cs typeface="Lucida Sans Unicode" pitchFamily="34" charset="0"/>
              </a:rPr>
              <a:t>sys = require</a:t>
            </a:r>
            <a:r>
              <a:rPr lang="en-US" sz="2000" dirty="0">
                <a:latin typeface="Lucida Sans Unicode" pitchFamily="34" charset="0"/>
                <a:cs typeface="Lucida Sans Unicode" pitchFamily="34" charset="0"/>
              </a:rPr>
              <a:t>('sys');</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
            </a:r>
            <a:br>
              <a:rPr lang="en-US" sz="2000" dirty="0">
                <a:latin typeface="Lucida Sans Unicode" pitchFamily="34" charset="0"/>
                <a:cs typeface="Lucida Sans Unicode" pitchFamily="34" charset="0"/>
              </a:rPr>
            </a:br>
            <a:r>
              <a:rPr lang="en-US" sz="2000" dirty="0" err="1">
                <a:solidFill>
                  <a:schemeClr val="accent5">
                    <a:lumMod val="75000"/>
                  </a:schemeClr>
                </a:solidFill>
                <a:latin typeface="Lucida Sans Unicode" pitchFamily="34" charset="0"/>
                <a:cs typeface="Lucida Sans Unicode" pitchFamily="34" charset="0"/>
              </a:rPr>
              <a:t>fs.</a:t>
            </a:r>
            <a:r>
              <a:rPr lang="en-US" sz="2000" dirty="0" err="1">
                <a:latin typeface="Lucida Sans Unicode" pitchFamily="34" charset="0"/>
                <a:cs typeface="Lucida Sans Unicode" pitchFamily="34" charset="0"/>
              </a:rPr>
              <a:t>readFile</a:t>
            </a:r>
            <a:r>
              <a:rPr lang="en-US" sz="2000" dirty="0">
                <a:latin typeface="Lucida Sans Unicode" pitchFamily="34" charset="0"/>
                <a:cs typeface="Lucida Sans Unicode" pitchFamily="34" charset="0"/>
              </a:rPr>
              <a:t>('</a:t>
            </a:r>
            <a:r>
              <a:rPr lang="en-US" sz="2000" dirty="0">
                <a:solidFill>
                  <a:schemeClr val="accent6">
                    <a:lumMod val="75000"/>
                  </a:schemeClr>
                </a:solidFill>
                <a:latin typeface="Lucida Sans Unicode" pitchFamily="34" charset="0"/>
                <a:cs typeface="Lucida Sans Unicode" pitchFamily="34" charset="0"/>
              </a:rPr>
              <a:t>treasure-chamber-report.txt</a:t>
            </a:r>
            <a:r>
              <a:rPr lang="en-US" sz="2000" dirty="0">
                <a:latin typeface="Lucida Sans Unicode" pitchFamily="34" charset="0"/>
                <a:cs typeface="Lucida Sans Unicode" pitchFamily="34" charset="0"/>
              </a:rPr>
              <a:t>', </a:t>
            </a:r>
            <a:r>
              <a:rPr lang="en-US" sz="2000" dirty="0">
                <a:solidFill>
                  <a:schemeClr val="accent3">
                    <a:lumMod val="50000"/>
                  </a:schemeClr>
                </a:solidFill>
                <a:latin typeface="Lucida Sans Unicode" pitchFamily="34" charset="0"/>
                <a:cs typeface="Lucida Sans Unicode" pitchFamily="34" charset="0"/>
              </a:rPr>
              <a:t>function(</a:t>
            </a:r>
            <a:r>
              <a:rPr lang="en-US" sz="2000" dirty="0">
                <a:solidFill>
                  <a:schemeClr val="accent5">
                    <a:lumMod val="75000"/>
                  </a:schemeClr>
                </a:solidFill>
                <a:latin typeface="Lucida Sans Unicode" pitchFamily="34" charset="0"/>
                <a:cs typeface="Lucida Sans Unicode" pitchFamily="34" charset="0"/>
              </a:rPr>
              <a:t>report</a:t>
            </a:r>
            <a:r>
              <a:rPr lang="en-US" sz="2000" dirty="0">
                <a:solidFill>
                  <a:schemeClr val="accent3">
                    <a:lumMod val="50000"/>
                  </a:schemeClr>
                </a:solidFill>
                <a:latin typeface="Lucida Sans Unicode" pitchFamily="34" charset="0"/>
                <a:cs typeface="Lucida Sans Unicode" pitchFamily="34" charset="0"/>
              </a:rPr>
              <a:t>) </a:t>
            </a:r>
            <a:r>
              <a:rPr lang="en-US" sz="2000" dirty="0">
                <a:latin typeface="Lucida Sans Unicode" pitchFamily="34" charset="0"/>
                <a:cs typeface="Lucida Sans Unicode" pitchFamily="34" charset="0"/>
              </a:rPr>
              <a:t>{</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  </a:t>
            </a:r>
            <a:r>
              <a:rPr lang="en-US" sz="2000" dirty="0" err="1">
                <a:solidFill>
                  <a:schemeClr val="accent5">
                    <a:lumMod val="75000"/>
                  </a:schemeClr>
                </a:solidFill>
                <a:latin typeface="Lucida Sans Unicode" pitchFamily="34" charset="0"/>
                <a:cs typeface="Lucida Sans Unicode" pitchFamily="34" charset="0"/>
              </a:rPr>
              <a:t>sys.</a:t>
            </a:r>
            <a:r>
              <a:rPr lang="en-US" sz="2000" dirty="0" err="1">
                <a:latin typeface="Lucida Sans Unicode" pitchFamily="34" charset="0"/>
                <a:cs typeface="Lucida Sans Unicode" pitchFamily="34" charset="0"/>
              </a:rPr>
              <a:t>puts</a:t>
            </a:r>
            <a:r>
              <a:rPr lang="en-US" sz="2000" dirty="0">
                <a:latin typeface="Lucida Sans Unicode" pitchFamily="34" charset="0"/>
                <a:cs typeface="Lucida Sans Unicode" pitchFamily="34" charset="0"/>
              </a:rPr>
              <a:t>(</a:t>
            </a:r>
            <a:r>
              <a:rPr lang="en-US" sz="2000" dirty="0">
                <a:solidFill>
                  <a:schemeClr val="accent6">
                    <a:lumMod val="75000"/>
                  </a:schemeClr>
                </a:solidFill>
                <a:latin typeface="Lucida Sans Unicode" pitchFamily="34" charset="0"/>
                <a:cs typeface="Lucida Sans Unicode" pitchFamily="34" charset="0"/>
              </a:rPr>
              <a:t>"oh, look at all my money: "</a:t>
            </a:r>
            <a:r>
              <a:rPr lang="en-US" sz="2000" dirty="0">
                <a:solidFill>
                  <a:schemeClr val="accent5">
                    <a:lumMod val="75000"/>
                  </a:schemeClr>
                </a:solidFill>
                <a:latin typeface="Lucida Sans Unicode" pitchFamily="34" charset="0"/>
                <a:cs typeface="Lucida Sans Unicode" pitchFamily="34" charset="0"/>
              </a:rPr>
              <a:t>+report</a:t>
            </a:r>
            <a:r>
              <a:rPr lang="en-US" sz="2000" dirty="0">
                <a:latin typeface="Lucida Sans Unicode" pitchFamily="34" charset="0"/>
                <a:cs typeface="Lucida Sans Unicode" pitchFamily="34" charset="0"/>
              </a:rPr>
              <a:t>);</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
            </a:r>
            <a:br>
              <a:rPr lang="en-US" sz="2000" dirty="0">
                <a:latin typeface="Lucida Sans Unicode" pitchFamily="34" charset="0"/>
                <a:cs typeface="Lucida Sans Unicode" pitchFamily="34" charset="0"/>
              </a:rPr>
            </a:br>
            <a:r>
              <a:rPr lang="en-US" sz="2000" dirty="0" err="1">
                <a:solidFill>
                  <a:schemeClr val="accent5">
                    <a:lumMod val="75000"/>
                  </a:schemeClr>
                </a:solidFill>
                <a:latin typeface="Lucida Sans Unicode" pitchFamily="34" charset="0"/>
                <a:cs typeface="Lucida Sans Unicode" pitchFamily="34" charset="0"/>
              </a:rPr>
              <a:t>fs.</a:t>
            </a:r>
            <a:r>
              <a:rPr lang="en-US" sz="2000" dirty="0" err="1">
                <a:latin typeface="Lucida Sans Unicode" pitchFamily="34" charset="0"/>
                <a:cs typeface="Lucida Sans Unicode" pitchFamily="34" charset="0"/>
              </a:rPr>
              <a:t>writeFile</a:t>
            </a:r>
            <a:r>
              <a:rPr lang="en-US" sz="2000" dirty="0">
                <a:latin typeface="Lucida Sans Unicode" pitchFamily="34" charset="0"/>
                <a:cs typeface="Lucida Sans Unicode" pitchFamily="34" charset="0"/>
              </a:rPr>
              <a:t>(</a:t>
            </a:r>
            <a:r>
              <a:rPr lang="en-US" sz="2000" dirty="0">
                <a:solidFill>
                  <a:schemeClr val="accent6">
                    <a:lumMod val="75000"/>
                  </a:schemeClr>
                </a:solidFill>
                <a:latin typeface="Lucida Sans Unicode" pitchFamily="34" charset="0"/>
                <a:cs typeface="Lucida Sans Unicode" pitchFamily="34" charset="0"/>
              </a:rPr>
              <a:t>'letter-to-princess.txt', '...',</a:t>
            </a:r>
            <a:r>
              <a:rPr lang="en-US" sz="2000" dirty="0">
                <a:latin typeface="Lucida Sans Unicode" pitchFamily="34" charset="0"/>
                <a:cs typeface="Lucida Sans Unicode" pitchFamily="34" charset="0"/>
              </a:rPr>
              <a:t> </a:t>
            </a:r>
            <a:r>
              <a:rPr lang="en-US" sz="2000" dirty="0">
                <a:solidFill>
                  <a:schemeClr val="accent3">
                    <a:lumMod val="50000"/>
                  </a:schemeClr>
                </a:solidFill>
                <a:latin typeface="Lucida Sans Unicode" pitchFamily="34" charset="0"/>
                <a:cs typeface="Lucida Sans Unicode" pitchFamily="34" charset="0"/>
              </a:rPr>
              <a:t>function()</a:t>
            </a:r>
            <a:r>
              <a:rPr lang="en-US" sz="2000" dirty="0">
                <a:latin typeface="Lucida Sans Unicode" pitchFamily="34" charset="0"/>
                <a:cs typeface="Lucida Sans Unicode" pitchFamily="34" charset="0"/>
              </a:rPr>
              <a:t> {</a:t>
            </a:r>
            <a:br>
              <a:rPr lang="en-US" sz="2000" dirty="0">
                <a:latin typeface="Lucida Sans Unicode" pitchFamily="34" charset="0"/>
                <a:cs typeface="Lucida Sans Unicode" pitchFamily="34" charset="0"/>
              </a:rPr>
            </a:br>
            <a:r>
              <a:rPr lang="en-US" sz="2000" dirty="0">
                <a:latin typeface="Lucida Sans Unicode" pitchFamily="34" charset="0"/>
                <a:cs typeface="Lucida Sans Unicode" pitchFamily="34" charset="0"/>
              </a:rPr>
              <a:t>  </a:t>
            </a:r>
            <a:r>
              <a:rPr lang="en-US" sz="2000" dirty="0" err="1">
                <a:solidFill>
                  <a:schemeClr val="accent5">
                    <a:lumMod val="75000"/>
                  </a:schemeClr>
                </a:solidFill>
                <a:latin typeface="Lucida Sans Unicode" pitchFamily="34" charset="0"/>
                <a:cs typeface="Lucida Sans Unicode" pitchFamily="34" charset="0"/>
              </a:rPr>
              <a:t>sys.</a:t>
            </a:r>
            <a:r>
              <a:rPr lang="en-US" sz="2000" dirty="0" err="1">
                <a:latin typeface="Lucida Sans Unicode" pitchFamily="34" charset="0"/>
                <a:cs typeface="Lucida Sans Unicode" pitchFamily="34" charset="0"/>
              </a:rPr>
              <a:t>puts</a:t>
            </a:r>
            <a:r>
              <a:rPr lang="en-US" sz="2000" dirty="0">
                <a:latin typeface="Lucida Sans Unicode" pitchFamily="34" charset="0"/>
                <a:cs typeface="Lucida Sans Unicode" pitchFamily="34" charset="0"/>
              </a:rPr>
              <a:t>(</a:t>
            </a:r>
            <a:r>
              <a:rPr lang="en-US" sz="2000" dirty="0">
                <a:solidFill>
                  <a:schemeClr val="accent6">
                    <a:lumMod val="75000"/>
                  </a:schemeClr>
                </a:solidFill>
                <a:latin typeface="Lucida Sans Unicode" pitchFamily="34" charset="0"/>
                <a:cs typeface="Lucida Sans Unicode" pitchFamily="34" charset="0"/>
              </a:rPr>
              <a:t>"can't wait to hear back from her!"</a:t>
            </a:r>
            <a:r>
              <a:rPr lang="en-US" sz="2000" dirty="0">
                <a:solidFill>
                  <a:schemeClr val="accent5">
                    <a:lumMod val="75000"/>
                  </a:schemeClr>
                </a:solidFill>
                <a:latin typeface="Lucida Sans Unicode" pitchFamily="34" charset="0"/>
                <a:cs typeface="Lucida Sans Unicode" pitchFamily="34" charset="0"/>
              </a:rPr>
              <a:t>);</a:t>
            </a:r>
            <a:r>
              <a:rPr lang="en-US" sz="2000" dirty="0">
                <a:latin typeface="Lucida Sans Unicode" pitchFamily="34" charset="0"/>
                <a:cs typeface="Lucida Sans Unicode" pitchFamily="34" charset="0"/>
              </a:rPr>
              <a:t/>
            </a:r>
            <a:br>
              <a:rPr lang="en-US" sz="2000" dirty="0">
                <a:latin typeface="Lucida Sans Unicode" pitchFamily="34" charset="0"/>
                <a:cs typeface="Lucida Sans Unicode" pitchFamily="34" charset="0"/>
              </a:rPr>
            </a:br>
            <a:r>
              <a:rPr lang="en-US" sz="2000" dirty="0">
                <a:solidFill>
                  <a:schemeClr val="accent5">
                    <a:lumMod val="75000"/>
                  </a:schemeClr>
                </a:solidFill>
                <a:latin typeface="Lucida Sans Unicode" pitchFamily="34" charset="0"/>
                <a:cs typeface="Lucida Sans Unicode" pitchFamily="34" charset="0"/>
              </a:rPr>
              <a:t>});</a:t>
            </a:r>
            <a:endParaRPr lang="en-US" sz="2000" b="1" i="1" dirty="0">
              <a:solidFill>
                <a:schemeClr val="accent5">
                  <a:lumMod val="75000"/>
                </a:schemeClr>
              </a:solidFill>
              <a:latin typeface="Lucida Sans Unicode" pitchFamily="34" charset="0"/>
              <a:cs typeface="Lucida Sans Unicode" pitchFamily="34" charset="0"/>
            </a:endParaRPr>
          </a:p>
        </p:txBody>
      </p:sp>
    </p:spTree>
    <p:extLst>
      <p:ext uri="{BB962C8B-B14F-4D97-AF65-F5344CB8AC3E}">
        <p14:creationId xmlns:p14="http://schemas.microsoft.com/office/powerpoint/2010/main" val="372755850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2813</TotalTime>
  <Words>1480</Words>
  <Application>Microsoft Office PowerPoint</Application>
  <PresentationFormat>On-screen Show (4:3)</PresentationFormat>
  <Paragraphs>141</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Preface</vt:lpstr>
      <vt:lpstr>What’s Node.js</vt:lpstr>
      <vt:lpstr>What’s Node.js (cont’d)</vt:lpstr>
      <vt:lpstr>Server-side JavaScript</vt:lpstr>
      <vt:lpstr>What’s can you do with Node ?</vt:lpstr>
      <vt:lpstr>Node.js</vt:lpstr>
      <vt:lpstr>Node.js</vt:lpstr>
      <vt:lpstr>Node.js</vt:lpstr>
      <vt:lpstr>Node.js</vt:lpstr>
      <vt:lpstr>What can’t do with Node</vt:lpstr>
      <vt:lpstr>Why should use Node</vt:lpstr>
      <vt:lpstr>Node Potential Wins</vt:lpstr>
      <vt:lpstr>Threads VS Event-driven</vt:lpstr>
      <vt:lpstr>Threads VS Event-driven (cont’d)</vt:lpstr>
      <vt:lpstr>Threads VS Event-driven (cont’d)</vt:lpstr>
      <vt:lpstr>Why Thread Are A Bad Idea (for high-concurrency servers)</vt:lpstr>
      <vt:lpstr>Why Thread Are A Bad Idea (for high-concurrency servers)</vt:lpstr>
      <vt:lpstr>Performance and Utilization</vt:lpstr>
      <vt:lpstr>Performance and Utilization</vt:lpstr>
      <vt:lpstr>System Requirements</vt:lpstr>
      <vt:lpstr>Refferences</vt:lpstr>
      <vt:lpstr>Refferences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bluepitoe</dc:creator>
  <cp:lastModifiedBy>adelva</cp:lastModifiedBy>
  <cp:revision>136</cp:revision>
  <dcterms:created xsi:type="dcterms:W3CDTF">2010-11-28T07:26:06Z</dcterms:created>
  <dcterms:modified xsi:type="dcterms:W3CDTF">2011-12-08T02:33:41Z</dcterms:modified>
</cp:coreProperties>
</file>