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sldIdLst>
    <p:sldId id="256" r:id="rId2"/>
    <p:sldId id="263" r:id="rId3"/>
    <p:sldId id="257" r:id="rId4"/>
    <p:sldId id="264" r:id="rId5"/>
    <p:sldId id="267" r:id="rId6"/>
    <p:sldId id="266" r:id="rId7"/>
    <p:sldId id="269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396" r:id="rId20"/>
    <p:sldId id="397" r:id="rId21"/>
    <p:sldId id="398" r:id="rId22"/>
    <p:sldId id="399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90A65-3B3E-421F-84BF-3A1686E61970}" type="datetimeFigureOut">
              <a:rPr lang="en-ID" smtClean="0"/>
              <a:t>06/03/2020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AAA49-15E5-446E-8978-A39E32A3817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256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2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png"/><Relationship Id="rId5" Type="http://schemas.openxmlformats.org/officeDocument/2006/relationships/image" Target="../media/image33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EB86D-23D8-410B-8D68-B0936B0A5F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843910"/>
          </a:xfrm>
        </p:spPr>
        <p:txBody>
          <a:bodyPr/>
          <a:lstStyle/>
          <a:p>
            <a:r>
              <a:rPr lang="en-US" sz="4000" dirty="0"/>
              <a:t>Symmetric Ciphers part 2</a:t>
            </a:r>
            <a:endParaRPr lang="en-ID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2FFAA-B466-4142-BB0D-DCE75E38A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8439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--Dr. Mike Yuliana--</a:t>
            </a:r>
          </a:p>
          <a:p>
            <a:r>
              <a:rPr lang="en-US" dirty="0"/>
              <a:t>Mata </a:t>
            </a:r>
            <a:r>
              <a:rPr lang="en-US" dirty="0" err="1"/>
              <a:t>Kuliah</a:t>
            </a:r>
            <a:r>
              <a:rPr lang="en-US" dirty="0"/>
              <a:t> : </a:t>
            </a:r>
            <a:r>
              <a:rPr lang="en-US" dirty="0" err="1"/>
              <a:t>Keamanan</a:t>
            </a:r>
            <a:r>
              <a:rPr lang="en-US" dirty="0"/>
              <a:t> </a:t>
            </a:r>
            <a:r>
              <a:rPr lang="en-US" dirty="0" err="1"/>
              <a:t>Jaringan</a:t>
            </a:r>
            <a:endParaRPr lang="en-US" dirty="0"/>
          </a:p>
          <a:p>
            <a:endParaRPr lang="en-ID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4974A17-3A10-4BFA-AA01-5447EA663874}"/>
              </a:ext>
            </a:extLst>
          </p:cNvPr>
          <p:cNvSpPr txBox="1">
            <a:spLocks/>
          </p:cNvSpPr>
          <p:nvPr/>
        </p:nvSpPr>
        <p:spPr>
          <a:xfrm>
            <a:off x="241506" y="6131443"/>
            <a:ext cx="6831673" cy="5603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i="1" dirty="0" err="1"/>
              <a:t>Politeknik</a:t>
            </a:r>
            <a:r>
              <a:rPr lang="en-US" i="1" dirty="0"/>
              <a:t> </a:t>
            </a:r>
            <a:r>
              <a:rPr lang="en-US" i="1" dirty="0" err="1"/>
              <a:t>Elektronika</a:t>
            </a:r>
            <a:r>
              <a:rPr lang="en-US" i="1" dirty="0"/>
              <a:t> Negeri Surabaya (PENS)</a:t>
            </a:r>
            <a:endParaRPr lang="en-ID" i="1" dirty="0"/>
          </a:p>
        </p:txBody>
      </p:sp>
    </p:spTree>
    <p:extLst>
      <p:ext uri="{BB962C8B-B14F-4D97-AF65-F5344CB8AC3E}">
        <p14:creationId xmlns:p14="http://schemas.microsoft.com/office/powerpoint/2010/main" val="3285803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FD7-DB18-4895-A203-39D2A6C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59" y="144870"/>
            <a:ext cx="10429603" cy="755073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Enkripsi</a:t>
            </a:r>
            <a:r>
              <a:rPr lang="en-US" dirty="0"/>
              <a:t> DES (6)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Pergeseran</a:t>
            </a:r>
            <a:r>
              <a:rPr lang="en-US" sz="4000" dirty="0">
                <a:sym typeface="Wingdings" panose="05000000000000000000" pitchFamily="2" charset="2"/>
              </a:rPr>
              <a:t> shift</a:t>
            </a:r>
            <a:endParaRPr lang="en-ID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5F35CEC-AD67-4BD4-8F5B-153914E01D25}"/>
                  </a:ext>
                </a:extLst>
              </p:cNvPr>
              <p:cNvSpPr txBox="1"/>
              <p:nvPr/>
            </p:nvSpPr>
            <p:spPr>
              <a:xfrm>
                <a:off x="909359" y="1115206"/>
                <a:ext cx="10202473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ID" dirty="0"/>
                  <a:t>Setiap </a:t>
                </a:r>
                <a:r>
                  <a:rPr lang="en-ID" dirty="0" err="1"/>
                  <a:t>hasil</a:t>
                </a:r>
                <a:r>
                  <a:rPr lang="en-ID" dirty="0"/>
                  <a:t> </a:t>
                </a:r>
                <a:r>
                  <a:rPr lang="en-ID" dirty="0" err="1"/>
                  <a:t>putaran</a:t>
                </a:r>
                <a:r>
                  <a:rPr lang="en-ID" dirty="0"/>
                  <a:t> </a:t>
                </a:r>
                <a:r>
                  <a:rPr lang="en-ID" dirty="0" err="1"/>
                  <a:t>digabungkan</a:t>
                </a:r>
                <a:r>
                  <a:rPr lang="en-ID" dirty="0"/>
                  <a:t> </a:t>
                </a:r>
                <a:r>
                  <a:rPr lang="en-ID" dirty="0" err="1"/>
                  <a:t>kembali</a:t>
                </a:r>
                <a:r>
                  <a:rPr lang="en-ID" dirty="0"/>
                  <a:t> </a:t>
                </a:r>
                <a:r>
                  <a:rPr lang="en-ID" dirty="0" err="1"/>
                  <a:t>menjadi</a:t>
                </a:r>
                <a:r>
                  <a:rPr lang="en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ID" sz="1600" dirty="0"/>
                  <a:t>dan </a:t>
                </a:r>
                <a:r>
                  <a:rPr lang="en-ID" sz="1600" dirty="0" err="1"/>
                  <a:t>diinput</a:t>
                </a:r>
                <a:r>
                  <a:rPr lang="en-ID" sz="1600" dirty="0"/>
                  <a:t> </a:t>
                </a:r>
                <a:r>
                  <a:rPr lang="en-ID" sz="1600" dirty="0" err="1"/>
                  <a:t>kedalam</a:t>
                </a:r>
                <a:r>
                  <a:rPr lang="en-ID" sz="1600" dirty="0"/>
                  <a:t> table </a:t>
                </a:r>
                <a:r>
                  <a:rPr lang="en-ID" sz="1600" dirty="0" err="1"/>
                  <a:t>permutasi</a:t>
                </a:r>
                <a:r>
                  <a:rPr lang="en-ID" sz="1600" dirty="0"/>
                  <a:t> </a:t>
                </a:r>
                <a:r>
                  <a:rPr lang="en-ID" sz="1600" dirty="0" err="1"/>
                  <a:t>kompresi</a:t>
                </a:r>
                <a:r>
                  <a:rPr lang="en-ID" sz="1600" dirty="0"/>
                  <a:t> PC-2</a:t>
                </a:r>
              </a:p>
              <a:p>
                <a:r>
                  <a:rPr lang="en-ID" sz="1600" dirty="0"/>
                  <a:t>dan </a:t>
                </a:r>
                <a:r>
                  <a:rPr lang="en-ID" sz="1600" dirty="0" err="1"/>
                  <a:t>terjadi</a:t>
                </a:r>
                <a:r>
                  <a:rPr lang="en-ID" sz="1600" dirty="0"/>
                  <a:t> </a:t>
                </a:r>
                <a:r>
                  <a:rPr lang="en-ID" sz="1600" dirty="0" err="1"/>
                  <a:t>kompresi</a:t>
                </a:r>
                <a:r>
                  <a:rPr lang="en-ID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ID" sz="1600" dirty="0"/>
                  <a:t>56 bit </a:t>
                </a:r>
                <a:r>
                  <a:rPr lang="en-ID" sz="1600" dirty="0" err="1"/>
                  <a:t>menjadi</a:t>
                </a:r>
                <a:r>
                  <a:rPr lang="en-ID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48</m:t>
                    </m:r>
                  </m:oMath>
                </a14:m>
                <a:r>
                  <a:rPr lang="en-ID" sz="1600" dirty="0"/>
                  <a:t> bit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5F35CEC-AD67-4BD4-8F5B-153914E01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359" y="1115206"/>
                <a:ext cx="10202473" cy="615553"/>
              </a:xfrm>
              <a:prstGeom prst="rect">
                <a:avLst/>
              </a:prstGeom>
              <a:blipFill>
                <a:blip r:embed="rId2"/>
                <a:stretch>
                  <a:fillRect l="-478" t="-5941" b="-1188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CEE7308-D9EB-42BA-BA5E-45088DF01C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80" y="1730759"/>
            <a:ext cx="3211402" cy="192684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658EF87-90BD-4B15-A35D-722DC4B890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0186" y="1730759"/>
            <a:ext cx="4222887" cy="49434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683EC6-3EA5-4133-B359-02B9312929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5893" y="2184974"/>
            <a:ext cx="4097027" cy="294525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0F2F58C-0813-4C8C-AD6A-FCE02545CD3C}"/>
              </a:ext>
            </a:extLst>
          </p:cNvPr>
          <p:cNvSpPr txBox="1"/>
          <p:nvPr/>
        </p:nvSpPr>
        <p:spPr>
          <a:xfrm>
            <a:off x="1147162" y="3733873"/>
            <a:ext cx="641522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PC-2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2666040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FD7-DB18-4895-A203-39D2A6C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59" y="144870"/>
            <a:ext cx="10429603" cy="755073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Enkripsi</a:t>
            </a:r>
            <a:r>
              <a:rPr lang="en-US" dirty="0"/>
              <a:t> DES (7)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Pergeseran</a:t>
            </a:r>
            <a:r>
              <a:rPr lang="en-US" sz="4000" dirty="0">
                <a:sym typeface="Wingdings" panose="05000000000000000000" pitchFamily="2" charset="2"/>
              </a:rPr>
              <a:t> shift</a:t>
            </a:r>
            <a:endParaRPr lang="en-ID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5F35CEC-AD67-4BD4-8F5B-153914E01D25}"/>
                  </a:ext>
                </a:extLst>
              </p:cNvPr>
              <p:cNvSpPr txBox="1"/>
              <p:nvPr/>
            </p:nvSpPr>
            <p:spPr>
              <a:xfrm>
                <a:off x="1152550" y="1066568"/>
                <a:ext cx="913455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Pada </a:t>
                </a:r>
                <a:r>
                  <a:rPr lang="en-US" sz="1600" dirty="0" err="1"/>
                  <a:t>langkah</a:t>
                </a:r>
                <a:r>
                  <a:rPr lang="en-US" sz="1600" dirty="0"/>
                  <a:t> </a:t>
                </a:r>
                <a:r>
                  <a:rPr lang="en-US" sz="1600" dirty="0" err="1"/>
                  <a:t>ini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kita</a:t>
                </a:r>
                <a:r>
                  <a:rPr lang="en-US" sz="1600" dirty="0"/>
                  <a:t> </a:t>
                </a:r>
                <a:r>
                  <a:rPr lang="en-US" sz="1600" dirty="0" err="1"/>
                  <a:t>akan</a:t>
                </a:r>
                <a:r>
                  <a:rPr lang="en-US" sz="1600" dirty="0"/>
                  <a:t> </a:t>
                </a:r>
                <a:r>
                  <a:rPr lang="en-US" sz="1600" dirty="0" err="1"/>
                  <a:t>mengekspansi</a:t>
                </a:r>
                <a:r>
                  <a:rPr lang="en-US" sz="1600" dirty="0"/>
                  <a:t> data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ID" sz="1600" dirty="0"/>
                  <a:t> 32 bit </a:t>
                </a:r>
                <a:r>
                  <a:rPr lang="en-ID" sz="1600" dirty="0" err="1"/>
                  <a:t>menjadi</a:t>
                </a:r>
                <a:r>
                  <a:rPr lang="en-ID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sz="1600" dirty="0"/>
                  <a:t> 48 bit  </a:t>
                </a:r>
                <a:r>
                  <a:rPr lang="en-ID" sz="1600" dirty="0" err="1"/>
                  <a:t>sebanyak</a:t>
                </a:r>
                <a:r>
                  <a:rPr lang="en-ID" sz="1600" dirty="0"/>
                  <a:t> 16 kali </a:t>
                </a:r>
                <a:r>
                  <a:rPr lang="en-ID" sz="1600" dirty="0" err="1"/>
                  <a:t>putaran</a:t>
                </a:r>
                <a:endParaRPr lang="en-ID" sz="1600" dirty="0"/>
              </a:p>
              <a:p>
                <a:r>
                  <a:rPr lang="en-ID" sz="1600" dirty="0" err="1"/>
                  <a:t>Dengan</a:t>
                </a:r>
                <a:r>
                  <a:rPr lang="en-ID" sz="1600" dirty="0"/>
                  <a:t> </a:t>
                </a:r>
                <a:r>
                  <a:rPr lang="en-ID" sz="1600" dirty="0" err="1"/>
                  <a:t>nilai</a:t>
                </a:r>
                <a:r>
                  <a:rPr lang="en-ID" sz="1600" dirty="0"/>
                  <a:t> </a:t>
                </a:r>
                <a:r>
                  <a:rPr lang="en-ID" sz="1600" dirty="0" err="1"/>
                  <a:t>perputaran</a:t>
                </a:r>
                <a:r>
                  <a:rPr lang="en-ID" sz="1600" dirty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≤16</m:t>
                    </m:r>
                  </m:oMath>
                </a14:m>
                <a:r>
                  <a:rPr lang="en-ID" sz="1600" dirty="0"/>
                  <a:t>  </a:t>
                </a:r>
                <a:r>
                  <a:rPr lang="en-ID" sz="1600" dirty="0" err="1"/>
                  <a:t>menggunakan</a:t>
                </a:r>
                <a:r>
                  <a:rPr lang="en-ID" sz="1600" dirty="0"/>
                  <a:t> table </a:t>
                </a:r>
                <a:r>
                  <a:rPr lang="en-ID" sz="1600" dirty="0" err="1"/>
                  <a:t>ekspansi</a:t>
                </a:r>
                <a:r>
                  <a:rPr lang="en-ID" sz="1600" dirty="0"/>
                  <a:t> (E)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5F35CEC-AD67-4BD4-8F5B-153914E01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550" y="1066568"/>
                <a:ext cx="9134552" cy="584775"/>
              </a:xfrm>
              <a:prstGeom prst="rect">
                <a:avLst/>
              </a:prstGeom>
              <a:blipFill>
                <a:blip r:embed="rId2"/>
                <a:stretch>
                  <a:fillRect l="-334" t="-3125" b="-125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13B873A-89E3-4DE7-8569-832DDB8743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815" y="1817968"/>
            <a:ext cx="3299634" cy="19043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4EDF4C-48FC-4E18-81E9-2A2DDAC9B407}"/>
                  </a:ext>
                </a:extLst>
              </p:cNvPr>
              <p:cNvSpPr txBox="1"/>
              <p:nvPr/>
            </p:nvSpPr>
            <p:spPr>
              <a:xfrm>
                <a:off x="4627860" y="1817968"/>
                <a:ext cx="725942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Hasil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ID" sz="1600" dirty="0"/>
                  <a:t>) </a:t>
                </a:r>
                <a:r>
                  <a:rPr lang="en-ID" sz="1600" dirty="0" err="1"/>
                  <a:t>kemudian</a:t>
                </a:r>
                <a:r>
                  <a:rPr lang="en-ID" sz="1600" dirty="0"/>
                  <a:t> di XOR </a:t>
                </a:r>
                <a:r>
                  <a:rPr lang="en-ID" sz="1600" dirty="0" err="1"/>
                  <a:t>dengan</a:t>
                </a:r>
                <a:r>
                  <a:rPr lang="en-ID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sz="1600" dirty="0"/>
                  <a:t> dan </a:t>
                </a:r>
                <a:r>
                  <a:rPr lang="en-ID" sz="1600" dirty="0" err="1"/>
                  <a:t>menghasilkan</a:t>
                </a:r>
                <a:r>
                  <a:rPr lang="en-ID" sz="1600" dirty="0"/>
                  <a:t> </a:t>
                </a:r>
                <a:r>
                  <a:rPr lang="en-ID" sz="1600" dirty="0" err="1"/>
                  <a:t>vektor</a:t>
                </a:r>
                <a:r>
                  <a:rPr lang="en-ID" sz="1600" dirty="0"/>
                  <a:t> </a:t>
                </a:r>
                <a:r>
                  <a:rPr lang="en-ID" sz="1600" dirty="0" err="1"/>
                  <a:t>matriks</a:t>
                </a:r>
                <a:r>
                  <a:rPr lang="en-ID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D" sz="16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24EDF4C-48FC-4E18-81E9-2A2DDAC9B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860" y="1817968"/>
                <a:ext cx="7259423" cy="338554"/>
              </a:xfrm>
              <a:prstGeom prst="rect">
                <a:avLst/>
              </a:prstGeom>
              <a:blipFill>
                <a:blip r:embed="rId4"/>
                <a:stretch>
                  <a:fillRect l="-420" t="-5357" b="-2142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BB49B79E-B09C-4D94-A636-98F54DE28E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9553" y="2204605"/>
            <a:ext cx="4562475" cy="11620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E25C58E-425B-49EC-B79E-390BFE06A6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3206" y="3429000"/>
            <a:ext cx="4588822" cy="325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764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027" y="394855"/>
            <a:ext cx="9601200" cy="748145"/>
          </a:xfrm>
        </p:spPr>
        <p:txBody>
          <a:bodyPr/>
          <a:lstStyle/>
          <a:p>
            <a:r>
              <a:rPr lang="en-US" dirty="0" err="1"/>
              <a:t>Enkripsi</a:t>
            </a:r>
            <a:r>
              <a:rPr lang="en-US" dirty="0"/>
              <a:t> DES (8)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Pergeseran</a:t>
            </a:r>
            <a:r>
              <a:rPr lang="en-US" sz="4000" dirty="0">
                <a:sym typeface="Wingdings" panose="05000000000000000000" pitchFamily="2" charset="2"/>
              </a:rPr>
              <a:t> shift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5408E2-841A-4FC9-BB29-3FACCD01CA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402" y="1704975"/>
            <a:ext cx="4362450" cy="44672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991144-F0D0-4A66-83A4-C5201D18E3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6240" y="1285875"/>
            <a:ext cx="4225224" cy="538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156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027" y="394855"/>
            <a:ext cx="9601200" cy="748145"/>
          </a:xfrm>
        </p:spPr>
        <p:txBody>
          <a:bodyPr/>
          <a:lstStyle/>
          <a:p>
            <a:r>
              <a:rPr lang="en-US" dirty="0" err="1"/>
              <a:t>Enkripsi</a:t>
            </a:r>
            <a:r>
              <a:rPr lang="en-US" dirty="0"/>
              <a:t> DES (9)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Pergeseran</a:t>
            </a:r>
            <a:r>
              <a:rPr lang="en-US" sz="4000" dirty="0">
                <a:sym typeface="Wingdings" panose="05000000000000000000" pitchFamily="2" charset="2"/>
              </a:rPr>
              <a:t> shift</a:t>
            </a:r>
            <a:endParaRPr lang="en-ID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67418DE-92B8-42E0-B090-D0F467789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0682" y="1514476"/>
            <a:ext cx="453390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87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3041"/>
            <a:ext cx="9601200" cy="748145"/>
          </a:xfrm>
        </p:spPr>
        <p:txBody>
          <a:bodyPr/>
          <a:lstStyle/>
          <a:p>
            <a:r>
              <a:rPr lang="en-US" dirty="0" err="1"/>
              <a:t>Enkripsi</a:t>
            </a:r>
            <a:r>
              <a:rPr lang="en-US" dirty="0"/>
              <a:t> DES (10)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Substitusi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ke</a:t>
            </a:r>
            <a:r>
              <a:rPr lang="en-US" sz="4000" dirty="0">
                <a:sym typeface="Wingdings" panose="05000000000000000000" pitchFamily="2" charset="2"/>
              </a:rPr>
              <a:t> S-Box</a:t>
            </a:r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2E525A-244C-4467-9FB4-D19DD4EF28C3}"/>
                  </a:ext>
                </a:extLst>
              </p:cNvPr>
              <p:cNvSpPr txBox="1"/>
              <p:nvPr/>
            </p:nvSpPr>
            <p:spPr>
              <a:xfrm>
                <a:off x="1070521" y="1045918"/>
                <a:ext cx="1005095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Setiap </a:t>
                </a:r>
                <a:r>
                  <a:rPr lang="en-US" dirty="0" err="1"/>
                  <a:t>vektor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disubstitusikan</a:t>
                </a:r>
                <a:r>
                  <a:rPr lang="en-US" dirty="0"/>
                  <a:t> </a:t>
                </a:r>
                <a:r>
                  <a:rPr lang="en-US" dirty="0" err="1"/>
                  <a:t>kedelapan</a:t>
                </a:r>
                <a:r>
                  <a:rPr lang="en-US" dirty="0"/>
                  <a:t> </a:t>
                </a:r>
                <a:r>
                  <a:rPr lang="en-US" dirty="0" err="1"/>
                  <a:t>buah</a:t>
                </a:r>
                <a:r>
                  <a:rPr lang="en-US" dirty="0"/>
                  <a:t> S-Box , </a:t>
                </a:r>
                <a:r>
                  <a:rPr lang="en-US" dirty="0" err="1"/>
                  <a:t>dimana</a:t>
                </a:r>
                <a:r>
                  <a:rPr lang="en-US" dirty="0"/>
                  <a:t> </a:t>
                </a:r>
                <a:r>
                  <a:rPr lang="en-US" dirty="0" err="1"/>
                  <a:t>blok</a:t>
                </a:r>
                <a:r>
                  <a:rPr lang="en-US" dirty="0"/>
                  <a:t> </a:t>
                </a:r>
                <a:r>
                  <a:rPr lang="en-US" dirty="0" err="1"/>
                  <a:t>pertama</a:t>
                </a:r>
                <a:r>
                  <a:rPr lang="en-US" dirty="0"/>
                  <a:t> </a:t>
                </a:r>
                <a:r>
                  <a:rPr lang="en-US" dirty="0" err="1"/>
                  <a:t>disubtitusikan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, </a:t>
                </a:r>
                <a:r>
                  <a:rPr lang="en-US" dirty="0" err="1"/>
                  <a:t>blok</a:t>
                </a:r>
                <a:r>
                  <a:rPr lang="en-US" dirty="0"/>
                  <a:t> </a:t>
                </a:r>
                <a:r>
                  <a:rPr lang="en-US" dirty="0" err="1"/>
                  <a:t>kedua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dirty="0"/>
                  <a:t> dan </a:t>
                </a:r>
                <a:r>
                  <a:rPr lang="en-ID" dirty="0" err="1"/>
                  <a:t>seterusnya</a:t>
                </a:r>
                <a:r>
                  <a:rPr lang="en-ID" dirty="0"/>
                  <a:t> </a:t>
                </a:r>
                <a:r>
                  <a:rPr lang="en-ID" dirty="0" err="1"/>
                  <a:t>sehingga</a:t>
                </a:r>
                <a:r>
                  <a:rPr lang="en-ID" dirty="0"/>
                  <a:t> </a:t>
                </a:r>
                <a:r>
                  <a:rPr lang="en-ID" dirty="0" err="1"/>
                  <a:t>menghasilkan</a:t>
                </a:r>
                <a:r>
                  <a:rPr lang="en-ID" dirty="0"/>
                  <a:t> output </a:t>
                </a:r>
                <a:r>
                  <a:rPr lang="en-ID" dirty="0" err="1"/>
                  <a:t>vektor</a:t>
                </a:r>
                <a:r>
                  <a:rPr lang="en-ID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ID" dirty="0"/>
                  <a:t>32 bit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42E525A-244C-4467-9FB4-D19DD4EF2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521" y="1045918"/>
                <a:ext cx="10050957" cy="646331"/>
              </a:xfrm>
              <a:prstGeom prst="rect">
                <a:avLst/>
              </a:prstGeom>
              <a:blipFill>
                <a:blip r:embed="rId3"/>
                <a:stretch>
                  <a:fillRect l="-546" t="-5660" b="-1415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191CEC00-4471-4ECE-A434-96FBE5028310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6387065"/>
              </p:ext>
            </p:extLst>
          </p:nvPr>
        </p:nvGraphicFramePr>
        <p:xfrm>
          <a:off x="1136073" y="1612636"/>
          <a:ext cx="6636327" cy="2717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Document" r:id="rId4" imgW="5629656" imgH="2304288" progId="Word.Document.8">
                  <p:embed/>
                </p:oleObj>
              </mc:Choice>
              <mc:Fallback>
                <p:oleObj name="Document" r:id="rId4" imgW="5629656" imgH="2304288" progId="Word.Document.8">
                  <p:embed/>
                  <p:pic>
                    <p:nvPicPr>
                      <p:cNvPr id="45058" name="Object 4">
                        <a:extLst>
                          <a:ext uri="{FF2B5EF4-FFF2-40B4-BE49-F238E27FC236}">
                            <a16:creationId xmlns:a16="http://schemas.microsoft.com/office/drawing/2014/main" id="{8F1858B4-BF0F-47E6-9192-27415BAA8B3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073" y="1612636"/>
                        <a:ext cx="6636327" cy="27171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">
            <a:extLst>
              <a:ext uri="{FF2B5EF4-FFF2-40B4-BE49-F238E27FC236}">
                <a16:creationId xmlns:a16="http://schemas.microsoft.com/office/drawing/2014/main" id="{F4A4451E-5D8F-449B-94E0-8D985AC8A2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233125"/>
              </p:ext>
            </p:extLst>
          </p:nvPr>
        </p:nvGraphicFramePr>
        <p:xfrm>
          <a:off x="1136073" y="4250141"/>
          <a:ext cx="6636326" cy="2544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6" imgW="5629656" imgH="2157984" progId="Word.Document.8">
                  <p:embed/>
                </p:oleObj>
              </mc:Choice>
              <mc:Fallback>
                <p:oleObj name="Document" r:id="rId6" imgW="5629656" imgH="2157984" progId="Word.Document.8">
                  <p:embed/>
                  <p:pic>
                    <p:nvPicPr>
                      <p:cNvPr id="45059" name="Object 5">
                        <a:extLst>
                          <a:ext uri="{FF2B5EF4-FFF2-40B4-BE49-F238E27FC236}">
                            <a16:creationId xmlns:a16="http://schemas.microsoft.com/office/drawing/2014/main" id="{9EF1BCD1-A1FB-4BA1-9B6C-B3D7DCCD05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073" y="4250141"/>
                        <a:ext cx="6636326" cy="2544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9077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3041"/>
            <a:ext cx="9601200" cy="748145"/>
          </a:xfrm>
        </p:spPr>
        <p:txBody>
          <a:bodyPr/>
          <a:lstStyle/>
          <a:p>
            <a:r>
              <a:rPr lang="en-US" dirty="0" err="1"/>
              <a:t>Enkripsi</a:t>
            </a:r>
            <a:r>
              <a:rPr lang="en-US" dirty="0"/>
              <a:t> DES (11)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Substitusi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ke</a:t>
            </a:r>
            <a:r>
              <a:rPr lang="en-US" sz="4000" dirty="0">
                <a:sym typeface="Wingdings" panose="05000000000000000000" pitchFamily="2" charset="2"/>
              </a:rPr>
              <a:t> S-Box</a:t>
            </a:r>
            <a:endParaRPr lang="en-ID" dirty="0"/>
          </a:p>
        </p:txBody>
      </p:sp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468ECFE6-BF5B-4153-99A7-AFCF411C94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07811"/>
              </p:ext>
            </p:extLst>
          </p:nvPr>
        </p:nvGraphicFramePr>
        <p:xfrm>
          <a:off x="1461654" y="1041186"/>
          <a:ext cx="7045037" cy="29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3" imgW="5629656" imgH="2318766" progId="Word.Document.8">
                  <p:embed/>
                </p:oleObj>
              </mc:Choice>
              <mc:Fallback>
                <p:oleObj name="Document" r:id="rId3" imgW="5629656" imgH="2318766" progId="Word.Document.8">
                  <p:embed/>
                  <p:pic>
                    <p:nvPicPr>
                      <p:cNvPr id="47106" name="Object 4">
                        <a:extLst>
                          <a:ext uri="{FF2B5EF4-FFF2-40B4-BE49-F238E27FC236}">
                            <a16:creationId xmlns:a16="http://schemas.microsoft.com/office/drawing/2014/main" id="{D19A0E75-A1C2-4B19-BF9F-C549AC765D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1654" y="1041186"/>
                        <a:ext cx="7045037" cy="2903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>
            <a:extLst>
              <a:ext uri="{FF2B5EF4-FFF2-40B4-BE49-F238E27FC236}">
                <a16:creationId xmlns:a16="http://schemas.microsoft.com/office/drawing/2014/main" id="{33F997F0-5516-4AF6-A9E8-F8C8898711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107962"/>
              </p:ext>
            </p:extLst>
          </p:nvPr>
        </p:nvGraphicFramePr>
        <p:xfrm>
          <a:off x="1461654" y="3823856"/>
          <a:ext cx="7045037" cy="2499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Document" r:id="rId5" imgW="5629656" imgH="1997202" progId="Word.Document.8">
                  <p:embed/>
                </p:oleObj>
              </mc:Choice>
              <mc:Fallback>
                <p:oleObj name="Document" r:id="rId5" imgW="5629656" imgH="1997202" progId="Word.Document.8">
                  <p:embed/>
                  <p:pic>
                    <p:nvPicPr>
                      <p:cNvPr id="47107" name="Object 5">
                        <a:extLst>
                          <a:ext uri="{FF2B5EF4-FFF2-40B4-BE49-F238E27FC236}">
                            <a16:creationId xmlns:a16="http://schemas.microsoft.com/office/drawing/2014/main" id="{89E0017C-6928-4CA7-AC69-099FC24F37E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1654" y="3823856"/>
                        <a:ext cx="7045037" cy="24993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0082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3041"/>
            <a:ext cx="9601200" cy="748145"/>
          </a:xfrm>
        </p:spPr>
        <p:txBody>
          <a:bodyPr/>
          <a:lstStyle/>
          <a:p>
            <a:r>
              <a:rPr lang="en-US" dirty="0" err="1"/>
              <a:t>Enkripsi</a:t>
            </a:r>
            <a:r>
              <a:rPr lang="en-US" dirty="0"/>
              <a:t> DES (12)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Pencarian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vektor</a:t>
            </a:r>
            <a:r>
              <a:rPr lang="en-US" sz="4000" dirty="0">
                <a:sym typeface="Wingdings" panose="05000000000000000000" pitchFamily="2" charset="2"/>
              </a:rPr>
              <a:t> B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87BFC1-6DD1-4A63-8BC6-E4B8749773E5}"/>
                  </a:ext>
                </a:extLst>
              </p:cNvPr>
              <p:cNvSpPr txBox="1"/>
              <p:nvPr/>
            </p:nvSpPr>
            <p:spPr>
              <a:xfrm>
                <a:off x="1252998" y="1357745"/>
                <a:ext cx="964360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Konversi </a:t>
                </a:r>
                <a:r>
                  <a:rPr lang="en-US" dirty="0" err="1"/>
                  <a:t>setiap</a:t>
                </a:r>
                <a:r>
                  <a:rPr lang="en-US" dirty="0"/>
                  <a:t> </a:t>
                </a:r>
                <a:r>
                  <a:rPr lang="en-US" dirty="0" err="1"/>
                  <a:t>angka</a:t>
                </a:r>
                <a:r>
                  <a:rPr lang="en-US" dirty="0"/>
                  <a:t> </a:t>
                </a:r>
                <a:r>
                  <a:rPr lang="en-US" dirty="0" err="1"/>
                  <a:t>didalam</a:t>
                </a:r>
                <a:r>
                  <a:rPr lang="en-US" dirty="0"/>
                  <a:t> </a:t>
                </a:r>
                <a:r>
                  <a:rPr lang="en-US" dirty="0" err="1"/>
                  <a:t>tabel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menjadi</a:t>
                </a:r>
                <a:r>
                  <a:rPr lang="en-US" dirty="0"/>
                  <a:t> </a:t>
                </a:r>
                <a:r>
                  <a:rPr lang="en-US" dirty="0" err="1"/>
                  <a:t>biner</a:t>
                </a:r>
                <a:r>
                  <a:rPr lang="en-US" dirty="0"/>
                  <a:t> </a:t>
                </a:r>
                <a:r>
                  <a:rPr lang="en-US" dirty="0" err="1"/>
                  <a:t>hingga</a:t>
                </a:r>
                <a:r>
                  <a:rPr lang="en-US" dirty="0"/>
                  <a:t> </a:t>
                </a:r>
                <a:r>
                  <a:rPr lang="en-US" dirty="0" err="1"/>
                  <a:t>didapatkan</a:t>
                </a:r>
                <a:r>
                  <a:rPr lang="en-US" dirty="0"/>
                  <a:t> </a:t>
                </a:r>
                <a:r>
                  <a:rPr lang="en-US" dirty="0" err="1"/>
                  <a:t>Vektor</a:t>
                </a:r>
                <a:r>
                  <a:rPr lang="en-US" dirty="0"/>
                  <a:t> B </a:t>
                </a:r>
                <a:r>
                  <a:rPr lang="en-US" dirty="0" err="1"/>
                  <a:t>hasil</a:t>
                </a:r>
                <a:r>
                  <a:rPr lang="en-US" dirty="0"/>
                  <a:t> </a:t>
                </a:r>
                <a:r>
                  <a:rPr lang="en-US" dirty="0" err="1"/>
                  <a:t>substitusi</a:t>
                </a:r>
                <a:r>
                  <a:rPr lang="en-US" dirty="0"/>
                  <a:t> </a:t>
                </a:r>
                <a:endParaRPr lang="en-ID" dirty="0"/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87BFC1-6DD1-4A63-8BC6-E4B874977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998" y="1357745"/>
                <a:ext cx="9643602" cy="369332"/>
              </a:xfrm>
              <a:prstGeom prst="rect">
                <a:avLst/>
              </a:prstGeom>
              <a:blipFill>
                <a:blip r:embed="rId2"/>
                <a:stretch>
                  <a:fillRect l="-569" t="-10000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E966A7B5-286B-4AEA-8EF2-6EA4124EA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8691" y="1936585"/>
            <a:ext cx="4530493" cy="462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854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3041"/>
            <a:ext cx="9601200" cy="748145"/>
          </a:xfrm>
        </p:spPr>
        <p:txBody>
          <a:bodyPr/>
          <a:lstStyle/>
          <a:p>
            <a:r>
              <a:rPr lang="en-US" dirty="0" err="1"/>
              <a:t>Enkripsi</a:t>
            </a:r>
            <a:r>
              <a:rPr lang="en-US" dirty="0"/>
              <a:t> DES (13)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Permutasi</a:t>
            </a:r>
            <a:r>
              <a:rPr lang="en-US" sz="4000" dirty="0">
                <a:sym typeface="Wingdings" panose="05000000000000000000" pitchFamily="2" charset="2"/>
              </a:rPr>
              <a:t> P-Box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87BFC1-6DD1-4A63-8BC6-E4B8749773E5}"/>
                  </a:ext>
                </a:extLst>
              </p:cNvPr>
              <p:cNvSpPr txBox="1"/>
              <p:nvPr/>
            </p:nvSpPr>
            <p:spPr>
              <a:xfrm>
                <a:off x="1252998" y="1357745"/>
                <a:ext cx="1010308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Setelah </a:t>
                </a:r>
                <a:r>
                  <a:rPr lang="en-US" dirty="0" err="1"/>
                  <a:t>didapatkan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dirty="0">
                    <a:solidFill>
                      <a:schemeClr val="tx1"/>
                    </a:solidFill>
                  </a:rPr>
                  <a:t>, </a:t>
                </a:r>
                <a:r>
                  <a:rPr lang="en-ID" dirty="0" err="1">
                    <a:solidFill>
                      <a:schemeClr val="tx1"/>
                    </a:solidFill>
                  </a:rPr>
                  <a:t>selanjutnya</a:t>
                </a:r>
                <a:r>
                  <a:rPr lang="en-ID" dirty="0">
                    <a:solidFill>
                      <a:schemeClr val="tx1"/>
                    </a:solidFill>
                  </a:rPr>
                  <a:t> </a:t>
                </a:r>
                <a:r>
                  <a:rPr lang="en-ID" dirty="0" err="1">
                    <a:solidFill>
                      <a:schemeClr val="tx1"/>
                    </a:solidFill>
                  </a:rPr>
                  <a:t>adalah</a:t>
                </a:r>
                <a:r>
                  <a:rPr lang="en-ID" dirty="0">
                    <a:solidFill>
                      <a:schemeClr val="tx1"/>
                    </a:solidFill>
                  </a:rPr>
                  <a:t> </a:t>
                </a:r>
                <a:r>
                  <a:rPr lang="en-ID" dirty="0" err="1">
                    <a:solidFill>
                      <a:schemeClr val="tx1"/>
                    </a:solidFill>
                  </a:rPr>
                  <a:t>memutasikan</a:t>
                </a:r>
                <a:r>
                  <a:rPr lang="en-ID" dirty="0">
                    <a:solidFill>
                      <a:schemeClr val="tx1"/>
                    </a:solidFill>
                  </a:rPr>
                  <a:t> bit </a:t>
                </a:r>
                <a:r>
                  <a:rPr lang="en-ID" dirty="0" err="1">
                    <a:solidFill>
                      <a:schemeClr val="tx1"/>
                    </a:solidFill>
                  </a:rPr>
                  <a:t>vektor</a:t>
                </a:r>
                <a:r>
                  <a:rPr lang="en-ID" dirty="0">
                    <a:solidFill>
                      <a:schemeClr val="tx1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dirty="0">
                    <a:solidFill>
                      <a:schemeClr val="tx1"/>
                    </a:solidFill>
                  </a:rPr>
                  <a:t> </a:t>
                </a:r>
                <a:r>
                  <a:rPr lang="en-ID" dirty="0" err="1">
                    <a:solidFill>
                      <a:schemeClr val="tx1"/>
                    </a:solidFill>
                  </a:rPr>
                  <a:t>menggunakan</a:t>
                </a:r>
                <a:r>
                  <a:rPr lang="en-ID" dirty="0">
                    <a:solidFill>
                      <a:schemeClr val="tx1"/>
                    </a:solidFill>
                  </a:rPr>
                  <a:t> table</a:t>
                </a:r>
              </a:p>
              <a:p>
                <a:r>
                  <a:rPr lang="en-ID" dirty="0"/>
                  <a:t>P-Box</a:t>
                </a:r>
                <a:r>
                  <a:rPr lang="en-ID" dirty="0">
                    <a:solidFill>
                      <a:schemeClr val="tx1"/>
                    </a:solidFill>
                  </a:rPr>
                  <a:t> </a:t>
                </a:r>
                <a:endParaRPr lang="en-ID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87BFC1-6DD1-4A63-8BC6-E4B874977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998" y="1357745"/>
                <a:ext cx="10103087" cy="646331"/>
              </a:xfrm>
              <a:prstGeom prst="rect">
                <a:avLst/>
              </a:prstGeom>
              <a:blipFill>
                <a:blip r:embed="rId3"/>
                <a:stretch>
                  <a:fillRect l="-543" t="-5660" b="-1415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Object 6">
            <a:extLst>
              <a:ext uri="{FF2B5EF4-FFF2-40B4-BE49-F238E27FC236}">
                <a16:creationId xmlns:a16="http://schemas.microsoft.com/office/drawing/2014/main" id="{F80A5F3F-536E-4A0E-9058-CC1CF9C6B9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58074"/>
              </p:ext>
            </p:extLst>
          </p:nvPr>
        </p:nvGraphicFramePr>
        <p:xfrm>
          <a:off x="1295400" y="2043636"/>
          <a:ext cx="7543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4" imgW="5629656" imgH="515874" progId="Word.Document.8">
                  <p:embed/>
                </p:oleObj>
              </mc:Choice>
              <mc:Fallback>
                <p:oleObj name="Document" r:id="rId4" imgW="5629656" imgH="515874" progId="Word.Document.8">
                  <p:embed/>
                  <p:pic>
                    <p:nvPicPr>
                      <p:cNvPr id="49155" name="Object 6">
                        <a:extLst>
                          <a:ext uri="{FF2B5EF4-FFF2-40B4-BE49-F238E27FC236}">
                            <a16:creationId xmlns:a16="http://schemas.microsoft.com/office/drawing/2014/main" id="{A830E266-2063-49F7-984D-506F4C3555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043636"/>
                        <a:ext cx="7543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1E10D0EB-D304-4B88-9ACE-08BDF106E8B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04226" y="3340133"/>
            <a:ext cx="3091774" cy="30917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CAF388-C41E-440E-A3E0-1EC4C4A281CD}"/>
              </a:ext>
            </a:extLst>
          </p:cNvPr>
          <p:cNvSpPr txBox="1"/>
          <p:nvPr/>
        </p:nvSpPr>
        <p:spPr>
          <a:xfrm>
            <a:off x="1295400" y="2849570"/>
            <a:ext cx="2266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Hasil yang </a:t>
            </a:r>
            <a:r>
              <a:rPr lang="en-US" dirty="0" err="1"/>
              <a:t>diperoleh</a:t>
            </a:r>
            <a:r>
              <a:rPr lang="en-US" dirty="0"/>
              <a:t> :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291E4B-49EE-41FE-8AE0-4EC74CF7BC3C}"/>
                  </a:ext>
                </a:extLst>
              </p:cNvPr>
              <p:cNvSpPr txBox="1"/>
              <p:nvPr/>
            </p:nvSpPr>
            <p:spPr>
              <a:xfrm>
                <a:off x="1203798" y="6431907"/>
                <a:ext cx="66926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Hasil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 </a:t>
                </a:r>
                <a:r>
                  <a:rPr lang="en-US" dirty="0" err="1"/>
                  <a:t>akan</a:t>
                </a:r>
                <a:r>
                  <a:rPr lang="en-US" dirty="0"/>
                  <a:t> di XOR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-1 </a:t>
                </a:r>
                <a:r>
                  <a:rPr lang="en-US" dirty="0" err="1"/>
                  <a:t>untu</a:t>
                </a:r>
                <a:r>
                  <a:rPr lang="en-US" dirty="0"/>
                  <a:t> </a:t>
                </a:r>
                <a:r>
                  <a:rPr lang="en-US" dirty="0" err="1"/>
                  <a:t>mendapatkan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0291E4B-49EE-41FE-8AE0-4EC74CF7BC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3798" y="6431907"/>
                <a:ext cx="6692630" cy="369332"/>
              </a:xfrm>
              <a:prstGeom prst="rect">
                <a:avLst/>
              </a:prstGeom>
              <a:blipFill>
                <a:blip r:embed="rId7"/>
                <a:stretch>
                  <a:fillRect l="-729" t="-8197" b="-2459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9382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3041"/>
            <a:ext cx="9601200" cy="748145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Enkripsi</a:t>
            </a:r>
            <a:r>
              <a:rPr lang="en-US" dirty="0"/>
              <a:t> DES (14)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>
                <a:sym typeface="Wingdings" panose="05000000000000000000" pitchFamily="2" charset="2"/>
              </a:rPr>
              <a:t>Invers Initial </a:t>
            </a:r>
            <a:r>
              <a:rPr lang="en-US" sz="4000" dirty="0" err="1">
                <a:sym typeface="Wingdings" panose="05000000000000000000" pitchFamily="2" charset="2"/>
              </a:rPr>
              <a:t>Permutasi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87BFC1-6DD1-4A63-8BC6-E4B8749773E5}"/>
                  </a:ext>
                </a:extLst>
              </p:cNvPr>
              <p:cNvSpPr txBox="1"/>
              <p:nvPr/>
            </p:nvSpPr>
            <p:spPr>
              <a:xfrm>
                <a:off x="1252998" y="1357745"/>
                <a:ext cx="10675423" cy="669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Langkah </a:t>
                </a:r>
                <a:r>
                  <a:rPr lang="en-US" dirty="0" err="1"/>
                  <a:t>terakhir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menggabungkan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kemudian</a:t>
                </a:r>
                <a:r>
                  <a:rPr lang="en-US" dirty="0"/>
                  <a:t> </a:t>
                </a:r>
                <a:r>
                  <a:rPr lang="en-US" dirty="0" err="1"/>
                  <a:t>dipermutasi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table invers initial </a:t>
                </a:r>
              </a:p>
              <a:p>
                <a:r>
                  <a:rPr lang="en-US" dirty="0" err="1"/>
                  <a:t>Permutasi</a:t>
                </a:r>
                <a:r>
                  <a:rPr lang="en-US" dirty="0"/>
                  <a:t>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ID" dirty="0"/>
                  <a:t>)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87BFC1-6DD1-4A63-8BC6-E4B8749773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998" y="1357745"/>
                <a:ext cx="10675423" cy="669992"/>
              </a:xfrm>
              <a:prstGeom prst="rect">
                <a:avLst/>
              </a:prstGeom>
              <a:blipFill>
                <a:blip r:embed="rId2"/>
                <a:stretch>
                  <a:fillRect l="-514" t="-5455" b="-10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65CAF388-C41E-440E-A3E0-1EC4C4A281CD}"/>
              </a:ext>
            </a:extLst>
          </p:cNvPr>
          <p:cNvSpPr txBox="1"/>
          <p:nvPr/>
        </p:nvSpPr>
        <p:spPr>
          <a:xfrm>
            <a:off x="1178668" y="4349539"/>
            <a:ext cx="1756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Sehingga</a:t>
            </a:r>
            <a:r>
              <a:rPr lang="en-US" dirty="0"/>
              <a:t> input :</a:t>
            </a:r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7771538-1948-4570-8531-71B7B78E5F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859" y="2027738"/>
            <a:ext cx="3895725" cy="22764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3346F2-5AA3-4B90-99C9-00C9A72D5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2998" y="4866975"/>
            <a:ext cx="5276850" cy="2571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F16DC6F-C444-445E-B00A-52B2682532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8668" y="5193359"/>
            <a:ext cx="5715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48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534" y="353066"/>
            <a:ext cx="2478932" cy="748145"/>
          </a:xfrm>
        </p:spPr>
        <p:txBody>
          <a:bodyPr>
            <a:normAutofit/>
          </a:bodyPr>
          <a:lstStyle/>
          <a:p>
            <a:r>
              <a:rPr lang="en-US" dirty="0" err="1"/>
              <a:t>Dekripsi</a:t>
            </a:r>
            <a:endParaRPr lang="en-ID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DCC182D-70B4-4D86-9DB3-008D44B85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8446" y="1457528"/>
            <a:ext cx="9999133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terhadap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cipherteks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merupakan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kebalikan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dari</a:t>
            </a:r>
            <a:r>
              <a:rPr lang="en-US" altLang="en-US" sz="2800" dirty="0">
                <a:cs typeface="Times New Roman" panose="02020603050405020304" pitchFamily="18" charset="0"/>
              </a:rPr>
              <a:t> proses </a:t>
            </a:r>
            <a:r>
              <a:rPr lang="en-US" altLang="en-US" sz="28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8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Times New Roman" panose="02020603050405020304" pitchFamily="18" charset="0"/>
              </a:rPr>
              <a:t>DES </a:t>
            </a:r>
            <a:r>
              <a:rPr lang="en-US" altLang="en-US" sz="28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algoritma</a:t>
            </a:r>
            <a:r>
              <a:rPr lang="en-US" altLang="en-US" sz="2800" dirty="0"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cs typeface="Times New Roman" panose="02020603050405020304" pitchFamily="18" charset="0"/>
              </a:rPr>
              <a:t>sama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cs typeface="Times New Roman" panose="02020603050405020304" pitchFamily="18" charset="0"/>
              </a:rPr>
              <a:t> proses </a:t>
            </a:r>
            <a:r>
              <a:rPr lang="en-US" altLang="en-US" sz="28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800" dirty="0">
                <a:cs typeface="Times New Roman" panose="02020603050405020304" pitchFamily="18" charset="0"/>
              </a:rPr>
              <a:t> dan </a:t>
            </a:r>
            <a:r>
              <a:rPr lang="en-US" altLang="en-US" sz="28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8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cs typeface="Times New Roman" panose="02020603050405020304" pitchFamily="18" charset="0"/>
              </a:rPr>
              <a:t>Pada proses </a:t>
            </a:r>
            <a:r>
              <a:rPr lang="en-US" altLang="en-US" sz="2800" dirty="0" err="1">
                <a:cs typeface="Times New Roman" panose="02020603050405020304" pitchFamily="18" charset="0"/>
              </a:rPr>
              <a:t>dekripsi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urutan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kunci</a:t>
            </a:r>
            <a:r>
              <a:rPr lang="en-US" altLang="en-US" sz="2800" dirty="0">
                <a:cs typeface="Times New Roman" panose="02020603050405020304" pitchFamily="18" charset="0"/>
              </a:rPr>
              <a:t> yang </a:t>
            </a:r>
            <a:r>
              <a:rPr lang="en-US" altLang="en-US" sz="28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cs typeface="Times New Roman" panose="02020603050405020304" pitchFamily="18" charset="0"/>
              </a:rPr>
              <a:t>K</a:t>
            </a:r>
            <a:r>
              <a:rPr lang="en-US" altLang="en-US" sz="2800" baseline="-30000" dirty="0">
                <a:cs typeface="Times New Roman" panose="02020603050405020304" pitchFamily="18" charset="0"/>
              </a:rPr>
              <a:t>16</a:t>
            </a:r>
            <a:r>
              <a:rPr lang="en-US" altLang="en-US" sz="2800" dirty="0">
                <a:cs typeface="Times New Roman" panose="02020603050405020304" pitchFamily="18" charset="0"/>
              </a:rPr>
              <a:t>, </a:t>
            </a:r>
            <a:r>
              <a:rPr lang="en-US" altLang="en-US" sz="2800" i="1" dirty="0">
                <a:cs typeface="Times New Roman" panose="02020603050405020304" pitchFamily="18" charset="0"/>
              </a:rPr>
              <a:t>K</a:t>
            </a:r>
            <a:r>
              <a:rPr lang="en-US" altLang="en-US" sz="2800" baseline="-30000" dirty="0">
                <a:cs typeface="Times New Roman" panose="02020603050405020304" pitchFamily="18" charset="0"/>
              </a:rPr>
              <a:t>15</a:t>
            </a:r>
            <a:r>
              <a:rPr lang="en-US" altLang="en-US" sz="2800" dirty="0">
                <a:cs typeface="Times New Roman" panose="02020603050405020304" pitchFamily="18" charset="0"/>
              </a:rPr>
              <a:t>, …, </a:t>
            </a:r>
            <a:r>
              <a:rPr lang="en-US" altLang="en-US" sz="2800" i="1" dirty="0">
                <a:cs typeface="Times New Roman" panose="02020603050405020304" pitchFamily="18" charset="0"/>
              </a:rPr>
              <a:t>K</a:t>
            </a:r>
            <a:r>
              <a:rPr lang="en-US" altLang="en-US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en-US" sz="28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err="1">
                <a:cs typeface="Times New Roman" panose="02020603050405020304" pitchFamily="18" charset="0"/>
              </a:rPr>
              <a:t>Untuk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tiap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800" dirty="0">
                <a:cs typeface="Times New Roman" panose="02020603050405020304" pitchFamily="18" charset="0"/>
              </a:rPr>
              <a:t> 16, 15, …, 1, </a:t>
            </a:r>
            <a:r>
              <a:rPr lang="en-US" altLang="en-US" sz="2800" dirty="0" err="1">
                <a:cs typeface="Times New Roman" panose="02020603050405020304" pitchFamily="18" charset="0"/>
              </a:rPr>
              <a:t>keluaran</a:t>
            </a:r>
            <a:r>
              <a:rPr lang="en-US" altLang="en-US" sz="2800" dirty="0">
                <a:cs typeface="Times New Roman" panose="02020603050405020304" pitchFamily="18" charset="0"/>
              </a:rPr>
              <a:t> pada </a:t>
            </a:r>
            <a:r>
              <a:rPr lang="en-US" altLang="en-US" sz="28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putaran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cs typeface="Times New Roman" panose="02020603050405020304" pitchFamily="18" charset="0"/>
              </a:rPr>
              <a:t>deciphering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adalah</a:t>
            </a:r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i="1" dirty="0">
                <a:cs typeface="Times New Roman" panose="02020603050405020304" pitchFamily="18" charset="0"/>
              </a:rPr>
              <a:t>	L</a:t>
            </a:r>
            <a:r>
              <a:rPr lang="en-US" altLang="en-US" sz="28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800" i="1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= </a:t>
            </a:r>
            <a:r>
              <a:rPr lang="en-US" altLang="en-US" sz="2800" i="1" dirty="0">
                <a:cs typeface="Times New Roman" panose="02020603050405020304" pitchFamily="18" charset="0"/>
              </a:rPr>
              <a:t>R</a:t>
            </a:r>
            <a:r>
              <a:rPr lang="en-US" altLang="en-US" sz="28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800" baseline="-30000" dirty="0">
                <a:cs typeface="Times New Roman" panose="02020603050405020304" pitchFamily="18" charset="0"/>
              </a:rPr>
              <a:t>– 1 </a:t>
            </a:r>
            <a:endParaRPr lang="en-US" altLang="en-US" sz="28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>
                <a:cs typeface="Times New Roman" panose="02020603050405020304" pitchFamily="18" charset="0"/>
              </a:rPr>
              <a:t>	</a:t>
            </a:r>
            <a:r>
              <a:rPr lang="en-US" altLang="en-US" sz="2800" i="1" dirty="0">
                <a:cs typeface="Times New Roman" panose="02020603050405020304" pitchFamily="18" charset="0"/>
              </a:rPr>
              <a:t>R</a:t>
            </a:r>
            <a:r>
              <a:rPr lang="en-US" altLang="en-US" sz="28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800" i="1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</a:rPr>
              <a:t>= </a:t>
            </a:r>
            <a:r>
              <a:rPr lang="en-US" altLang="en-US" sz="2800" i="1" dirty="0">
                <a:cs typeface="Times New Roman" panose="02020603050405020304" pitchFamily="18" charset="0"/>
              </a:rPr>
              <a:t>L</a:t>
            </a:r>
            <a:r>
              <a:rPr lang="en-US" altLang="en-US" sz="28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800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>
                <a:cs typeface="Times New Roman" panose="02020603050405020304" pitchFamily="18" charset="0"/>
                <a:sym typeface="Symbol" panose="05050102010706020507" pitchFamily="18" charset="2"/>
              </a:rPr>
              <a:t>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cs typeface="Times New Roman" panose="02020603050405020304" pitchFamily="18" charset="0"/>
              </a:rPr>
              <a:t>f</a:t>
            </a:r>
            <a:r>
              <a:rPr lang="en-US" altLang="en-US" sz="2800" dirty="0">
                <a:cs typeface="Times New Roman" panose="02020603050405020304" pitchFamily="18" charset="0"/>
              </a:rPr>
              <a:t>(</a:t>
            </a:r>
            <a:r>
              <a:rPr lang="en-US" altLang="en-US" sz="2800" i="1" dirty="0">
                <a:cs typeface="Times New Roman" panose="02020603050405020304" pitchFamily="18" charset="0"/>
              </a:rPr>
              <a:t>R</a:t>
            </a:r>
            <a:r>
              <a:rPr lang="en-US" altLang="en-US" sz="2800" i="1" baseline="-30000" dirty="0">
                <a:cs typeface="Times New Roman" panose="02020603050405020304" pitchFamily="18" charset="0"/>
              </a:rPr>
              <a:t>i </a:t>
            </a:r>
            <a:r>
              <a:rPr lang="en-US" altLang="en-US" sz="2800" baseline="-30000" dirty="0">
                <a:cs typeface="Times New Roman" panose="02020603050405020304" pitchFamily="18" charset="0"/>
              </a:rPr>
              <a:t>– 1</a:t>
            </a:r>
            <a:r>
              <a:rPr lang="en-US" altLang="en-US" sz="2800" dirty="0">
                <a:cs typeface="Times New Roman" panose="02020603050405020304" pitchFamily="18" charset="0"/>
              </a:rPr>
              <a:t>, </a:t>
            </a:r>
            <a:r>
              <a:rPr lang="en-US" altLang="en-US" sz="2800" i="1" dirty="0">
                <a:cs typeface="Times New Roman" panose="02020603050405020304" pitchFamily="18" charset="0"/>
              </a:rPr>
              <a:t>K</a:t>
            </a:r>
            <a:r>
              <a:rPr lang="en-US" altLang="en-US" sz="2800" i="1" baseline="-30000" dirty="0">
                <a:cs typeface="Times New Roman" panose="02020603050405020304" pitchFamily="18" charset="0"/>
              </a:rPr>
              <a:t>i</a:t>
            </a:r>
            <a:r>
              <a:rPr lang="en-US" altLang="en-US" sz="2800" dirty="0">
                <a:cs typeface="Times New Roman" panose="02020603050405020304" pitchFamily="18" charset="0"/>
              </a:rPr>
              <a:t>)</a:t>
            </a:r>
            <a:endParaRPr lang="en-GB" altLang="en-US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43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25CB5-6705-4558-98F6-FFC2BA499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53290"/>
            <a:ext cx="9601200" cy="741218"/>
          </a:xfrm>
        </p:spPr>
        <p:txBody>
          <a:bodyPr/>
          <a:lstStyle/>
          <a:p>
            <a:pPr algn="ctr"/>
            <a:r>
              <a:rPr lang="en-US" dirty="0"/>
              <a:t>Outline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51B94-4094-4CAF-8C40-B3B2F2DC4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9352"/>
            <a:ext cx="9601200" cy="1962952"/>
          </a:xfrm>
        </p:spPr>
        <p:txBody>
          <a:bodyPr>
            <a:normAutofit/>
          </a:bodyPr>
          <a:lstStyle/>
          <a:p>
            <a:r>
              <a:rPr lang="en-US" sz="2600" dirty="0" err="1">
                <a:solidFill>
                  <a:schemeClr val="tx1"/>
                </a:solidFill>
              </a:rPr>
              <a:t>Pendahuluan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tentang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  <a:r>
              <a:rPr lang="en-US" sz="2600" dirty="0" err="1">
                <a:solidFill>
                  <a:schemeClr val="tx1"/>
                </a:solidFill>
              </a:rPr>
              <a:t>algoritma</a:t>
            </a:r>
            <a:r>
              <a:rPr lang="en-US" sz="2600" dirty="0">
                <a:solidFill>
                  <a:schemeClr val="tx1"/>
                </a:solidFill>
              </a:rPr>
              <a:t> DES ( Data Encryption Standard) </a:t>
            </a:r>
          </a:p>
          <a:p>
            <a:r>
              <a:rPr lang="en-US" sz="2600" dirty="0" err="1">
                <a:solidFill>
                  <a:schemeClr val="tx1"/>
                </a:solidFill>
              </a:rPr>
              <a:t>Enkripsi</a:t>
            </a:r>
            <a:r>
              <a:rPr lang="en-US" sz="2600" dirty="0">
                <a:solidFill>
                  <a:schemeClr val="tx1"/>
                </a:solidFill>
              </a:rPr>
              <a:t> DES</a:t>
            </a:r>
          </a:p>
          <a:p>
            <a:r>
              <a:rPr lang="en-US" sz="2600" dirty="0" err="1">
                <a:solidFill>
                  <a:schemeClr val="tx1"/>
                </a:solidFill>
              </a:rPr>
              <a:t>Dekripsi</a:t>
            </a:r>
            <a:r>
              <a:rPr lang="en-US" sz="2600" dirty="0">
                <a:solidFill>
                  <a:schemeClr val="tx1"/>
                </a:solidFill>
              </a:rPr>
              <a:t> DES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937622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56534" y="353066"/>
            <a:ext cx="2478932" cy="748145"/>
          </a:xfrm>
        </p:spPr>
        <p:txBody>
          <a:bodyPr>
            <a:normAutofit fontScale="90000"/>
          </a:bodyPr>
          <a:lstStyle/>
          <a:p>
            <a:r>
              <a:rPr lang="en-US" dirty="0"/>
              <a:t>Mode DES</a:t>
            </a:r>
            <a:endParaRPr lang="en-ID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743B7AE-8DF1-48BF-8920-3C3644B03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6190" y="1700719"/>
            <a:ext cx="9999133" cy="2988013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cs typeface="Times New Roman" panose="02020603050405020304" pitchFamily="18" charset="0"/>
              </a:rPr>
              <a:t>DES </a:t>
            </a:r>
            <a:r>
              <a:rPr lang="en-US" altLang="en-US" sz="3200" dirty="0" err="1">
                <a:cs typeface="Times New Roman" panose="02020603050405020304" pitchFamily="18" charset="0"/>
              </a:rPr>
              <a:t>dapat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dioperasikan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dengan</a:t>
            </a:r>
            <a:r>
              <a:rPr lang="en-US" altLang="en-US" sz="3200" dirty="0">
                <a:cs typeface="Times New Roman" panose="02020603050405020304" pitchFamily="18" charset="0"/>
              </a:rPr>
              <a:t> mode ECB, CBC, OFB, dan CFB.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3200" dirty="0" err="1">
                <a:cs typeface="Times New Roman" panose="02020603050405020304" pitchFamily="18" charset="0"/>
              </a:rPr>
              <a:t>Namun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karena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kesederhanaannya</a:t>
            </a:r>
            <a:r>
              <a:rPr lang="en-US" altLang="en-US" sz="3200" dirty="0">
                <a:cs typeface="Times New Roman" panose="02020603050405020304" pitchFamily="18" charset="0"/>
              </a:rPr>
              <a:t>, mode ECB </a:t>
            </a:r>
            <a:r>
              <a:rPr lang="en-US" altLang="en-US" sz="3200" dirty="0" err="1">
                <a:cs typeface="Times New Roman" panose="02020603050405020304" pitchFamily="18" charset="0"/>
              </a:rPr>
              <a:t>lebih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sering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3200" dirty="0">
                <a:cs typeface="Times New Roman" panose="02020603050405020304" pitchFamily="18" charset="0"/>
              </a:rPr>
              <a:t> pada </a:t>
            </a:r>
            <a:r>
              <a:rPr lang="en-US" altLang="en-US" sz="3200" dirty="0" err="1">
                <a:cs typeface="Times New Roman" panose="02020603050405020304" pitchFamily="18" charset="0"/>
              </a:rPr>
              <a:t>paket</a:t>
            </a:r>
            <a:r>
              <a:rPr lang="en-US" altLang="en-US" sz="3200" dirty="0"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cs typeface="Times New Roman" panose="02020603050405020304" pitchFamily="18" charset="0"/>
              </a:rPr>
              <a:t>komersil</a:t>
            </a:r>
            <a:r>
              <a:rPr lang="en-US" altLang="en-US" sz="3200" dirty="0">
                <a:cs typeface="Times New Roman" panose="02020603050405020304" pitchFamily="18" charset="0"/>
              </a:rPr>
              <a:t>.</a:t>
            </a:r>
            <a:endParaRPr lang="en-GB" alt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59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406" y="411432"/>
            <a:ext cx="5133772" cy="748145"/>
          </a:xfrm>
        </p:spPr>
        <p:txBody>
          <a:bodyPr>
            <a:normAutofit/>
          </a:bodyPr>
          <a:lstStyle/>
          <a:p>
            <a:r>
              <a:rPr lang="en-US" dirty="0" err="1"/>
              <a:t>Implementasi</a:t>
            </a:r>
            <a:r>
              <a:rPr lang="en-US" dirty="0"/>
              <a:t> DES</a:t>
            </a:r>
            <a:endParaRPr lang="en-ID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FF0D96-8500-4D56-9257-2D57C6F4B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8914" y="1525621"/>
            <a:ext cx="9999133" cy="4800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cs typeface="Times New Roman" panose="02020603050405020304" pitchFamily="18" charset="0"/>
              </a:rPr>
              <a:t>DES </a:t>
            </a:r>
            <a:r>
              <a:rPr lang="en-US" altLang="en-US" sz="2800" dirty="0" err="1">
                <a:cs typeface="Times New Roman" panose="02020603050405020304" pitchFamily="18" charset="0"/>
              </a:rPr>
              <a:t>sudah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diimplementasikan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bentuk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perangkat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keras</a:t>
            </a:r>
            <a:r>
              <a:rPr lang="en-US" altLang="en-US" sz="2800" dirty="0">
                <a:cs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en-US" sz="2800" dirty="0" err="1"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bentuk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perangkat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keras</a:t>
            </a:r>
            <a:r>
              <a:rPr lang="en-US" altLang="en-US" sz="2800" dirty="0">
                <a:cs typeface="Times New Roman" panose="02020603050405020304" pitchFamily="18" charset="0"/>
              </a:rPr>
              <a:t>, DES </a:t>
            </a:r>
            <a:r>
              <a:rPr lang="en-US" altLang="en-US" sz="2800" dirty="0" err="1">
                <a:cs typeface="Times New Roman" panose="02020603050405020304" pitchFamily="18" charset="0"/>
              </a:rPr>
              <a:t>diimplementasikan</a:t>
            </a:r>
            <a:r>
              <a:rPr lang="en-US" altLang="en-US" sz="2800" dirty="0">
                <a:cs typeface="Times New Roman" panose="02020603050405020304" pitchFamily="18" charset="0"/>
              </a:rPr>
              <a:t> di </a:t>
            </a:r>
            <a:r>
              <a:rPr lang="en-US" altLang="en-US" sz="2800" dirty="0" err="1"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cs typeface="Times New Roman" panose="02020603050405020304" pitchFamily="18" charset="0"/>
              </a:rPr>
              <a:t>chip</a:t>
            </a:r>
            <a:r>
              <a:rPr lang="en-US" altLang="en-US" sz="2800" dirty="0"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cs typeface="Times New Roman" panose="02020603050405020304" pitchFamily="18" charset="0"/>
              </a:rPr>
              <a:t>Setiap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detik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cs typeface="Times New Roman" panose="02020603050405020304" pitchFamily="18" charset="0"/>
              </a:rPr>
              <a:t>chip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ini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dapat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mengenkripsikan</a:t>
            </a:r>
            <a:r>
              <a:rPr lang="en-US" altLang="en-US" sz="2800" dirty="0">
                <a:cs typeface="Times New Roman" panose="02020603050405020304" pitchFamily="18" charset="0"/>
              </a:rPr>
              <a:t> 16,8 </a:t>
            </a:r>
            <a:r>
              <a:rPr lang="en-US" altLang="en-US" sz="2800" dirty="0" err="1">
                <a:cs typeface="Times New Roman" panose="02020603050405020304" pitchFamily="18" charset="0"/>
              </a:rPr>
              <a:t>juta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blok</a:t>
            </a:r>
            <a:r>
              <a:rPr lang="en-US" altLang="en-US" sz="2800" dirty="0">
                <a:cs typeface="Times New Roman" panose="02020603050405020304" pitchFamily="18" charset="0"/>
              </a:rPr>
              <a:t> (</a:t>
            </a:r>
            <a:r>
              <a:rPr lang="en-US" altLang="en-US" sz="2800" dirty="0" err="1">
                <a:cs typeface="Times New Roman" panose="02020603050405020304" pitchFamily="18" charset="0"/>
              </a:rPr>
              <a:t>atau</a:t>
            </a:r>
            <a:r>
              <a:rPr lang="en-US" altLang="en-US" sz="2800" dirty="0">
                <a:cs typeface="Times New Roman" panose="02020603050405020304" pitchFamily="18" charset="0"/>
              </a:rPr>
              <a:t> 1 gigabit per </a:t>
            </a:r>
            <a:r>
              <a:rPr lang="en-US" altLang="en-US" sz="2800" dirty="0" err="1">
                <a:cs typeface="Times New Roman" panose="02020603050405020304" pitchFamily="18" charset="0"/>
              </a:rPr>
              <a:t>detik</a:t>
            </a:r>
            <a:r>
              <a:rPr lang="en-US" altLang="en-US" sz="2800" dirty="0">
                <a:cs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en-US" sz="2800" dirty="0" err="1">
                <a:cs typeface="Times New Roman" panose="02020603050405020304" pitchFamily="18" charset="0"/>
              </a:rPr>
              <a:t>Implementasi</a:t>
            </a:r>
            <a:r>
              <a:rPr lang="en-US" altLang="en-US" sz="2800" dirty="0">
                <a:cs typeface="Times New Roman" panose="02020603050405020304" pitchFamily="18" charset="0"/>
              </a:rPr>
              <a:t> DES </a:t>
            </a:r>
            <a:r>
              <a:rPr lang="en-US" altLang="en-US" sz="2800" dirty="0" err="1">
                <a:cs typeface="Times New Roman" panose="02020603050405020304" pitchFamily="18" charset="0"/>
              </a:rPr>
              <a:t>ke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dalam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perangkat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lunak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dapat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melakukan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enkripsi</a:t>
            </a:r>
            <a:r>
              <a:rPr lang="en-US" altLang="en-US" sz="2800" dirty="0">
                <a:cs typeface="Times New Roman" panose="02020603050405020304" pitchFamily="18" charset="0"/>
              </a:rPr>
              <a:t> 32.000 </a:t>
            </a:r>
            <a:r>
              <a:rPr lang="en-US" altLang="en-US" sz="2800" dirty="0" err="1">
                <a:cs typeface="Times New Roman" panose="02020603050405020304" pitchFamily="18" charset="0"/>
              </a:rPr>
              <a:t>blok</a:t>
            </a:r>
            <a:r>
              <a:rPr lang="en-US" altLang="en-US" sz="2800" dirty="0">
                <a:cs typeface="Times New Roman" panose="02020603050405020304" pitchFamily="18" charset="0"/>
              </a:rPr>
              <a:t> per </a:t>
            </a:r>
            <a:r>
              <a:rPr lang="en-US" altLang="en-US" sz="2800" dirty="0" err="1">
                <a:cs typeface="Times New Roman" panose="02020603050405020304" pitchFamily="18" charset="0"/>
              </a:rPr>
              <a:t>detik</a:t>
            </a:r>
            <a:r>
              <a:rPr lang="en-US" altLang="en-US" sz="2800" dirty="0">
                <a:cs typeface="Times New Roman" panose="02020603050405020304" pitchFamily="18" charset="0"/>
              </a:rPr>
              <a:t> (pada </a:t>
            </a:r>
            <a:r>
              <a:rPr lang="en-US" altLang="en-US" sz="2800" dirty="0" err="1">
                <a:cs typeface="Times New Roman" panose="02020603050405020304" pitchFamily="18" charset="0"/>
              </a:rPr>
              <a:t>komputer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cs typeface="Times New Roman" panose="02020603050405020304" pitchFamily="18" charset="0"/>
              </a:rPr>
              <a:t>mainframe</a:t>
            </a:r>
            <a:r>
              <a:rPr lang="en-US" altLang="en-US" sz="2800" dirty="0">
                <a:cs typeface="Times New Roman" panose="02020603050405020304" pitchFamily="18" charset="0"/>
              </a:rPr>
              <a:t> IBM 3090).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96319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40C2F-4B08-468F-87CD-03020D7B8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2406" y="411432"/>
            <a:ext cx="5133772" cy="748145"/>
          </a:xfrm>
        </p:spPr>
        <p:txBody>
          <a:bodyPr>
            <a:normAutofit/>
          </a:bodyPr>
          <a:lstStyle/>
          <a:p>
            <a:r>
              <a:rPr lang="en-US" dirty="0" err="1"/>
              <a:t>Keamanan</a:t>
            </a:r>
            <a:r>
              <a:rPr lang="en-US" dirty="0"/>
              <a:t> DES</a:t>
            </a:r>
            <a:endParaRPr lang="en-ID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6E1DE7D-8DC5-4D9E-A30F-B7A7356E4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3467" y="1447800"/>
            <a:ext cx="9999133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/>
              <a:t>Keamanan</a:t>
            </a:r>
            <a:r>
              <a:rPr lang="en-US" altLang="en-US" sz="2400" dirty="0"/>
              <a:t> DES </a:t>
            </a:r>
            <a:r>
              <a:rPr lang="en-US" altLang="en-US" sz="2400" dirty="0" err="1"/>
              <a:t>ditentukan</a:t>
            </a:r>
            <a:r>
              <a:rPr lang="en-US" altLang="en-US" sz="2400" dirty="0"/>
              <a:t> oleh </a:t>
            </a:r>
            <a:r>
              <a:rPr lang="en-US" altLang="en-US" sz="2400" dirty="0" err="1"/>
              <a:t>kunci</a:t>
            </a:r>
            <a:r>
              <a:rPr lang="en-US" altLang="en-US" sz="2400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Panjang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eksternal</a:t>
            </a:r>
            <a:r>
              <a:rPr lang="en-US" altLang="en-US" sz="2400" dirty="0">
                <a:cs typeface="Times New Roman" panose="02020603050405020304" pitchFamily="18" charset="0"/>
              </a:rPr>
              <a:t> DES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64 bit, 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 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dipakai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hanya</a:t>
            </a:r>
            <a:r>
              <a:rPr lang="en-US" altLang="en-US" sz="2400" dirty="0">
                <a:cs typeface="Times New Roman" panose="02020603050405020304" pitchFamily="18" charset="0"/>
              </a:rPr>
              <a:t> 56 bit.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Pada </a:t>
            </a:r>
            <a:r>
              <a:rPr lang="en-US" altLang="en-US" sz="2400" dirty="0" err="1">
                <a:cs typeface="Times New Roman" panose="02020603050405020304" pitchFamily="18" charset="0"/>
              </a:rPr>
              <a:t>rancangan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awal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diusulkan</a:t>
            </a:r>
            <a:r>
              <a:rPr lang="en-US" altLang="en-US" sz="2400" dirty="0">
                <a:cs typeface="Times New Roman" panose="02020603050405020304" pitchFamily="18" charset="0"/>
              </a:rPr>
              <a:t> IBM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 128 bit, 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permintaan</a:t>
            </a:r>
            <a:r>
              <a:rPr lang="en-US" altLang="en-US" sz="2400" dirty="0">
                <a:cs typeface="Times New Roman" panose="02020603050405020304" pitchFamily="18" charset="0"/>
              </a:rPr>
              <a:t> NSA,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diperkecil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menjadi</a:t>
            </a:r>
            <a:r>
              <a:rPr lang="en-US" altLang="en-US" sz="2400" dirty="0">
                <a:cs typeface="Times New Roman" panose="02020603050405020304" pitchFamily="18" charset="0"/>
              </a:rPr>
              <a:t> 56 bit.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56 bit </a:t>
            </a:r>
            <a:r>
              <a:rPr lang="en-US" altLang="en-US" sz="2400" dirty="0" err="1">
                <a:cs typeface="Times New Roman" panose="02020603050405020304" pitchFamily="18" charset="0"/>
              </a:rPr>
              <a:t>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terdapat</a:t>
            </a:r>
            <a:r>
              <a:rPr lang="en-US" altLang="en-US" sz="2400" dirty="0">
                <a:cs typeface="Times New Roman" panose="02020603050405020304" pitchFamily="18" charset="0"/>
              </a:rPr>
              <a:t> 2</a:t>
            </a:r>
            <a:r>
              <a:rPr lang="en-US" altLang="en-US" sz="2400" baseline="30000" dirty="0">
                <a:cs typeface="Times New Roman" panose="02020603050405020304" pitchFamily="18" charset="0"/>
              </a:rPr>
              <a:t>56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72.057.594.037.927.936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serangan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exhaustive key search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menggunakan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prosesor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paralel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detik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dikerjakan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juta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serangan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Jadi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seluruhnya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diperlukan</a:t>
            </a:r>
            <a:r>
              <a:rPr lang="en-US" altLang="en-US" sz="2400" dirty="0">
                <a:cs typeface="Times New Roman" panose="02020603050405020304" pitchFamily="18" charset="0"/>
              </a:rPr>
              <a:t> 1142 </a:t>
            </a:r>
            <a:r>
              <a:rPr lang="en-US" altLang="en-US" sz="2400" dirty="0" err="1">
                <a:cs typeface="Times New Roman" panose="02020603050405020304" pitchFamily="18" charset="0"/>
              </a:rPr>
              <a:t>tahun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untuk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menemukan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kunci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benar</a:t>
            </a:r>
            <a:r>
              <a:rPr lang="en-US" altLang="en-US" sz="2400" dirty="0">
                <a:cs typeface="Times New Roman" panose="02020603050405020304" pitchFamily="18" charset="0"/>
              </a:rPr>
              <a:t>.</a:t>
            </a:r>
            <a:endParaRPr lang="en-GB" altLang="en-US" sz="24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01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FD7-DB18-4895-A203-39D2A6C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930" y="148186"/>
            <a:ext cx="9601200" cy="755073"/>
          </a:xfrm>
        </p:spPr>
        <p:txBody>
          <a:bodyPr/>
          <a:lstStyle/>
          <a:p>
            <a:pPr algn="ctr"/>
            <a:r>
              <a:rPr lang="en-US" dirty="0" err="1"/>
              <a:t>Pendahuluan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73229-2FEE-4202-AF7F-CC6200B00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152" y="1272352"/>
            <a:ext cx="10358954" cy="431329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DES </a:t>
            </a:r>
            <a:r>
              <a:rPr lang="en-US" sz="2800" dirty="0" err="1">
                <a:solidFill>
                  <a:schemeClr val="tx1"/>
                </a:solidFill>
              </a:rPr>
              <a:t>termasuk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dalam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sistem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kriptografi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simetri</a:t>
            </a:r>
            <a:r>
              <a:rPr lang="en-US" sz="2800" dirty="0">
                <a:solidFill>
                  <a:schemeClr val="tx1"/>
                </a:solidFill>
              </a:rPr>
              <a:t> dan </a:t>
            </a:r>
            <a:r>
              <a:rPr lang="en-US" sz="2800" dirty="0" err="1">
                <a:solidFill>
                  <a:schemeClr val="tx1"/>
                </a:solidFill>
              </a:rPr>
              <a:t>tergolong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jenis</a:t>
            </a:r>
            <a:r>
              <a:rPr lang="en-US" sz="2800" dirty="0">
                <a:solidFill>
                  <a:schemeClr val="tx1"/>
                </a:solidFill>
              </a:rPr>
              <a:t> cipher block</a:t>
            </a:r>
            <a:endParaRPr lang="en-US" sz="2800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DES </a:t>
            </a:r>
            <a:r>
              <a:rPr 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beroperasi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pada </a:t>
            </a:r>
            <a:r>
              <a:rPr 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ukuran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sz="2800" dirty="0" err="1">
                <a:solidFill>
                  <a:schemeClr val="tx1"/>
                </a:solidFill>
                <a:sym typeface="Wingdings" panose="05000000000000000000" pitchFamily="2" charset="2"/>
              </a:rPr>
              <a:t>blok</a:t>
            </a:r>
            <a:r>
              <a:rPr lang="en-US" sz="2800" dirty="0">
                <a:solidFill>
                  <a:schemeClr val="tx1"/>
                </a:solidFill>
                <a:sym typeface="Wingdings" panose="05000000000000000000" pitchFamily="2" charset="2"/>
              </a:rPr>
              <a:t> 64 bit</a:t>
            </a:r>
          </a:p>
          <a:p>
            <a:r>
              <a:rPr lang="en-US" altLang="en-US" sz="2800" dirty="0">
                <a:cs typeface="Times New Roman" panose="02020603050405020304" pitchFamily="18" charset="0"/>
              </a:rPr>
              <a:t>Panjang </a:t>
            </a:r>
            <a:r>
              <a:rPr lang="en-US" altLang="en-US" sz="2800" dirty="0" err="1">
                <a:cs typeface="Times New Roman" panose="02020603050405020304" pitchFamily="18" charset="0"/>
              </a:rPr>
              <a:t>kunci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ekternal</a:t>
            </a:r>
            <a:r>
              <a:rPr lang="en-US" altLang="en-US" sz="2800" dirty="0">
                <a:cs typeface="Times New Roman" panose="02020603050405020304" pitchFamily="18" charset="0"/>
              </a:rPr>
              <a:t> = 64 bit (</a:t>
            </a:r>
            <a:r>
              <a:rPr lang="en-US" altLang="en-US" sz="2800" dirty="0" err="1">
                <a:cs typeface="Times New Roman" panose="02020603050405020304" pitchFamily="18" charset="0"/>
              </a:rPr>
              <a:t>sesuai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ukuran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blok</a:t>
            </a:r>
            <a:r>
              <a:rPr lang="en-US" altLang="en-US" sz="2800" dirty="0">
                <a:cs typeface="Times New Roman" panose="02020603050405020304" pitchFamily="18" charset="0"/>
              </a:rPr>
              <a:t>), </a:t>
            </a:r>
            <a:r>
              <a:rPr lang="en-US" altLang="en-US" sz="28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hanya</a:t>
            </a:r>
            <a:r>
              <a:rPr lang="en-US" altLang="en-US" sz="2800" dirty="0">
                <a:cs typeface="Times New Roman" panose="02020603050405020304" pitchFamily="18" charset="0"/>
              </a:rPr>
              <a:t> 56 bit yang </a:t>
            </a:r>
            <a:r>
              <a:rPr lang="en-US" altLang="en-US" sz="2800" dirty="0" err="1">
                <a:cs typeface="Times New Roman" panose="02020603050405020304" pitchFamily="18" charset="0"/>
              </a:rPr>
              <a:t>dipakai</a:t>
            </a:r>
            <a:r>
              <a:rPr lang="en-US" altLang="en-US" sz="2800" dirty="0">
                <a:cs typeface="Times New Roman" panose="02020603050405020304" pitchFamily="18" charset="0"/>
              </a:rPr>
              <a:t> (8 bit </a:t>
            </a:r>
            <a:r>
              <a:rPr lang="en-US" altLang="en-US" sz="2800" dirty="0" err="1">
                <a:cs typeface="Times New Roman" panose="02020603050405020304" pitchFamily="18" charset="0"/>
              </a:rPr>
              <a:t>paritas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tidak</a:t>
            </a:r>
            <a:r>
              <a:rPr lang="en-US" altLang="en-US" sz="2800" dirty="0"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cs typeface="Times New Roman" panose="02020603050405020304" pitchFamily="18" charset="0"/>
              </a:rPr>
              <a:t>digunakan</a:t>
            </a:r>
            <a:r>
              <a:rPr lang="en-US" altLang="en-US" sz="2800" dirty="0">
                <a:cs typeface="Times New Roman" panose="02020603050405020304" pitchFamily="18" charset="0"/>
              </a:rPr>
              <a:t>)</a:t>
            </a:r>
          </a:p>
          <a:p>
            <a:endParaRPr lang="en-GB" altLang="en-US" sz="2800" dirty="0"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530352" lvl="1" indent="0">
              <a:buNone/>
            </a:pPr>
            <a:endParaRPr lang="en-ID" sz="2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385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FD7-DB18-4895-A203-39D2A6C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930" y="148186"/>
            <a:ext cx="9601200" cy="755073"/>
          </a:xfrm>
        </p:spPr>
        <p:txBody>
          <a:bodyPr/>
          <a:lstStyle/>
          <a:p>
            <a:pPr algn="ctr"/>
            <a:r>
              <a:rPr lang="en-US" dirty="0" err="1"/>
              <a:t>Enkripsi</a:t>
            </a:r>
            <a:r>
              <a:rPr lang="en-US" dirty="0"/>
              <a:t> DES (1)</a:t>
            </a: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E77642-79FD-4085-BE78-AACBC9E38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2203" y="1040859"/>
            <a:ext cx="4855445" cy="5454987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2F1FBFDE-A36F-40C6-917D-D13E33EA8932}"/>
              </a:ext>
            </a:extLst>
          </p:cNvPr>
          <p:cNvSpPr/>
          <p:nvPr/>
        </p:nvSpPr>
        <p:spPr>
          <a:xfrm>
            <a:off x="7626485" y="3268494"/>
            <a:ext cx="379379" cy="28210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F9090F-044C-49B6-8D79-BBC0242D1BBA}"/>
              </a:ext>
            </a:extLst>
          </p:cNvPr>
          <p:cNvSpPr txBox="1"/>
          <p:nvPr/>
        </p:nvSpPr>
        <p:spPr>
          <a:xfrm>
            <a:off x="7925331" y="3181264"/>
            <a:ext cx="416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Gambaran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algoritma</a:t>
            </a:r>
            <a:r>
              <a:rPr lang="en-US" dirty="0"/>
              <a:t> </a:t>
            </a:r>
            <a:r>
              <a:rPr lang="en-US" dirty="0" err="1"/>
              <a:t>enkripsi</a:t>
            </a:r>
            <a:r>
              <a:rPr lang="en-US" dirty="0"/>
              <a:t> DES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53970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FD7-DB18-4895-A203-39D2A6C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828" y="157914"/>
            <a:ext cx="9601200" cy="755073"/>
          </a:xfrm>
        </p:spPr>
        <p:txBody>
          <a:bodyPr/>
          <a:lstStyle/>
          <a:p>
            <a:pPr algn="ctr"/>
            <a:r>
              <a:rPr lang="en-US" dirty="0" err="1"/>
              <a:t>Enkripsi</a:t>
            </a:r>
            <a:r>
              <a:rPr lang="en-US" dirty="0"/>
              <a:t> DES (1)</a:t>
            </a:r>
            <a:r>
              <a:rPr lang="en-US" dirty="0">
                <a:sym typeface="Wingdings" panose="05000000000000000000" pitchFamily="2" charset="2"/>
              </a:rPr>
              <a:t> Plaintext</a:t>
            </a:r>
            <a:endParaRPr lang="en-ID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D02C3-08F1-4962-8A42-B1472C2A0D9E}"/>
              </a:ext>
            </a:extLst>
          </p:cNvPr>
          <p:cNvSpPr txBox="1"/>
          <p:nvPr/>
        </p:nvSpPr>
        <p:spPr>
          <a:xfrm>
            <a:off x="1593347" y="1225685"/>
            <a:ext cx="2307106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Plaintext : COMPUTER</a:t>
            </a:r>
            <a:endParaRPr lang="en-ID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0BE175-13CF-42F8-A0FF-D01CD75A36B7}"/>
              </a:ext>
            </a:extLst>
          </p:cNvPr>
          <p:cNvSpPr txBox="1"/>
          <p:nvPr/>
        </p:nvSpPr>
        <p:spPr>
          <a:xfrm>
            <a:off x="6609870" y="1225685"/>
            <a:ext cx="3363357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Key : 13 34 57 79 9B BC DF F1</a:t>
            </a:r>
            <a:endParaRPr lang="en-ID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6E7191E-28FE-41FC-852F-E9B9BAA2219A}"/>
              </a:ext>
            </a:extLst>
          </p:cNvPr>
          <p:cNvSpPr txBox="1"/>
          <p:nvPr/>
        </p:nvSpPr>
        <p:spPr>
          <a:xfrm>
            <a:off x="1593347" y="2053494"/>
            <a:ext cx="3890617" cy="258532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Ubah</a:t>
            </a:r>
            <a:r>
              <a:rPr lang="en-US" dirty="0"/>
              <a:t> Plaintext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:</a:t>
            </a:r>
          </a:p>
          <a:p>
            <a:r>
              <a:rPr lang="pt-BR" dirty="0"/>
              <a:t>C : 01000011</a:t>
            </a:r>
            <a:br>
              <a:rPr lang="pt-BR" dirty="0"/>
            </a:br>
            <a:r>
              <a:rPr lang="pt-BR" dirty="0"/>
              <a:t>O : 01001111</a:t>
            </a:r>
            <a:br>
              <a:rPr lang="pt-BR" dirty="0"/>
            </a:br>
            <a:r>
              <a:rPr lang="pt-BR" dirty="0"/>
              <a:t>M : 01001101</a:t>
            </a:r>
            <a:br>
              <a:rPr lang="pt-BR" dirty="0"/>
            </a:br>
            <a:r>
              <a:rPr lang="pt-BR" dirty="0"/>
              <a:t>P : 01010000</a:t>
            </a:r>
            <a:br>
              <a:rPr lang="pt-BR" dirty="0"/>
            </a:br>
            <a:r>
              <a:rPr lang="pt-BR" dirty="0"/>
              <a:t>U : 01010101</a:t>
            </a:r>
            <a:br>
              <a:rPr lang="pt-BR" dirty="0"/>
            </a:br>
            <a:r>
              <a:rPr lang="pt-BR" dirty="0"/>
              <a:t>T : 01010100</a:t>
            </a:r>
            <a:br>
              <a:rPr lang="pt-BR" dirty="0"/>
            </a:br>
            <a:r>
              <a:rPr lang="pt-BR" dirty="0"/>
              <a:t>E : 01000101</a:t>
            </a:r>
            <a:br>
              <a:rPr lang="pt-BR" dirty="0"/>
            </a:br>
            <a:r>
              <a:rPr lang="pt-BR" dirty="0"/>
              <a:t>R : 01010010</a:t>
            </a:r>
            <a:endParaRPr lang="en-ID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6A6922B-AB26-4643-AE41-3993DF638A44}"/>
              </a:ext>
            </a:extLst>
          </p:cNvPr>
          <p:cNvSpPr txBox="1"/>
          <p:nvPr/>
        </p:nvSpPr>
        <p:spPr>
          <a:xfrm>
            <a:off x="6609870" y="2053493"/>
            <a:ext cx="3407984" cy="258532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Ubah</a:t>
            </a:r>
            <a:r>
              <a:rPr lang="en-US" dirty="0"/>
              <a:t> Key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:</a:t>
            </a:r>
          </a:p>
          <a:p>
            <a:r>
              <a:rPr lang="en-US" dirty="0"/>
              <a:t>13 : 00010011</a:t>
            </a:r>
            <a:br>
              <a:rPr lang="en-US" dirty="0"/>
            </a:br>
            <a:r>
              <a:rPr lang="en-US" dirty="0"/>
              <a:t>34 : 00110100</a:t>
            </a:r>
            <a:br>
              <a:rPr lang="en-US" dirty="0"/>
            </a:br>
            <a:r>
              <a:rPr lang="en-US" dirty="0"/>
              <a:t>57 : 01010111</a:t>
            </a:r>
            <a:br>
              <a:rPr lang="en-US" dirty="0"/>
            </a:br>
            <a:r>
              <a:rPr lang="en-US" dirty="0"/>
              <a:t>79 : 01111001</a:t>
            </a:r>
            <a:br>
              <a:rPr lang="en-US" dirty="0"/>
            </a:br>
            <a:r>
              <a:rPr lang="en-US" dirty="0"/>
              <a:t>9B : 10011011</a:t>
            </a:r>
            <a:br>
              <a:rPr lang="en-US" dirty="0"/>
            </a:br>
            <a:r>
              <a:rPr lang="en-US" dirty="0"/>
              <a:t>BC : 10111100</a:t>
            </a:r>
            <a:br>
              <a:rPr lang="en-US" dirty="0"/>
            </a:br>
            <a:r>
              <a:rPr lang="en-US" dirty="0"/>
              <a:t>DF : 11011111</a:t>
            </a:r>
            <a:br>
              <a:rPr lang="en-US" dirty="0"/>
            </a:br>
            <a:r>
              <a:rPr lang="en-US" dirty="0"/>
              <a:t>F1 : 11110001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0698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FD7-DB18-4895-A203-39D2A6C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412" y="96231"/>
            <a:ext cx="9601200" cy="755073"/>
          </a:xfrm>
        </p:spPr>
        <p:txBody>
          <a:bodyPr/>
          <a:lstStyle/>
          <a:p>
            <a:pPr algn="ctr"/>
            <a:r>
              <a:rPr lang="en-US" dirty="0" err="1"/>
              <a:t>Enkripsi</a:t>
            </a:r>
            <a:r>
              <a:rPr lang="en-US" dirty="0"/>
              <a:t> DES (2)</a:t>
            </a:r>
            <a:r>
              <a:rPr lang="en-US" dirty="0">
                <a:sym typeface="Wingdings" panose="05000000000000000000" pitchFamily="2" charset="2"/>
              </a:rPr>
              <a:t> Initial Permutation</a:t>
            </a:r>
            <a:endParaRPr lang="en-ID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688AB7-829F-4CC4-8091-4792FCDF80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483" y="806085"/>
            <a:ext cx="2913256" cy="25501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F5E9065-7638-422A-8CCA-2DBE2CA42E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8264" y="806085"/>
            <a:ext cx="2913256" cy="255564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AB4BA4-E0DE-4A24-B7B0-1099A1E781F3}"/>
              </a:ext>
            </a:extLst>
          </p:cNvPr>
          <p:cNvSpPr txBox="1"/>
          <p:nvPr/>
        </p:nvSpPr>
        <p:spPr>
          <a:xfrm>
            <a:off x="989302" y="3356264"/>
            <a:ext cx="965431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/>
              <a:t>Lakukan</a:t>
            </a:r>
            <a:r>
              <a:rPr lang="en-US" u="sng" dirty="0"/>
              <a:t> initial permutation pada bit plaintext </a:t>
            </a:r>
            <a:r>
              <a:rPr lang="en-US" u="sng" dirty="0" err="1"/>
              <a:t>menggunakan</a:t>
            </a:r>
            <a:r>
              <a:rPr lang="en-US" u="sng" dirty="0"/>
              <a:t> </a:t>
            </a:r>
            <a:r>
              <a:rPr lang="en-US" u="sng" dirty="0" err="1"/>
              <a:t>tabel</a:t>
            </a:r>
            <a:r>
              <a:rPr lang="en-US" u="sng" dirty="0"/>
              <a:t> initial permutation </a:t>
            </a:r>
            <a:r>
              <a:rPr lang="en-US" dirty="0"/>
              <a:t>: </a:t>
            </a:r>
          </a:p>
          <a:p>
            <a:r>
              <a:rPr lang="en-ID" dirty="0" err="1"/>
              <a:t>Urutan</a:t>
            </a:r>
            <a:r>
              <a:rPr lang="en-ID" dirty="0"/>
              <a:t> bit pada plaintext </a:t>
            </a:r>
            <a:r>
              <a:rPr lang="en-ID" dirty="0" err="1"/>
              <a:t>urutan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58 </a:t>
            </a:r>
            <a:r>
              <a:rPr lang="en-ID" dirty="0" err="1"/>
              <a:t>ditaruh</a:t>
            </a:r>
            <a:r>
              <a:rPr lang="en-ID" dirty="0"/>
              <a:t> </a:t>
            </a:r>
            <a:r>
              <a:rPr lang="en-ID" dirty="0" err="1"/>
              <a:t>diposisi</a:t>
            </a:r>
            <a:r>
              <a:rPr lang="en-ID" dirty="0"/>
              <a:t> 1,</a:t>
            </a:r>
            <a:br>
              <a:rPr lang="en-ID" dirty="0"/>
            </a:br>
            <a:r>
              <a:rPr lang="en-ID" dirty="0" err="1"/>
              <a:t>Urutan</a:t>
            </a:r>
            <a:r>
              <a:rPr lang="en-ID" dirty="0"/>
              <a:t> bit pada plaintext </a:t>
            </a:r>
            <a:r>
              <a:rPr lang="en-ID" dirty="0" err="1"/>
              <a:t>urutan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50 </a:t>
            </a:r>
            <a:r>
              <a:rPr lang="en-ID" dirty="0" err="1"/>
              <a:t>ditaruh</a:t>
            </a:r>
            <a:r>
              <a:rPr lang="en-ID" dirty="0"/>
              <a:t> di </a:t>
            </a:r>
            <a:r>
              <a:rPr lang="en-ID" dirty="0" err="1"/>
              <a:t>posisi</a:t>
            </a:r>
            <a:r>
              <a:rPr lang="en-ID" dirty="0"/>
              <a:t> 2,</a:t>
            </a:r>
            <a:br>
              <a:rPr lang="en-ID" dirty="0"/>
            </a:br>
            <a:r>
              <a:rPr lang="en-ID" dirty="0" err="1"/>
              <a:t>Urutan</a:t>
            </a:r>
            <a:r>
              <a:rPr lang="en-ID" dirty="0"/>
              <a:t> bit pada plaintext </a:t>
            </a:r>
            <a:r>
              <a:rPr lang="en-ID" dirty="0" err="1"/>
              <a:t>urutan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42 </a:t>
            </a:r>
            <a:r>
              <a:rPr lang="en-ID" dirty="0" err="1"/>
              <a:t>ditaruh</a:t>
            </a:r>
            <a:r>
              <a:rPr lang="en-ID" dirty="0"/>
              <a:t> di </a:t>
            </a:r>
            <a:r>
              <a:rPr lang="en-ID" dirty="0" err="1"/>
              <a:t>posisi</a:t>
            </a:r>
            <a:r>
              <a:rPr lang="en-ID" dirty="0"/>
              <a:t> 3, </a:t>
            </a:r>
            <a:r>
              <a:rPr lang="en-ID" dirty="0" err="1"/>
              <a:t>dst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u="sng" dirty="0"/>
              <a:t>Output yang </a:t>
            </a:r>
            <a:r>
              <a:rPr lang="en-US" u="sng" dirty="0" err="1"/>
              <a:t>diperoleh</a:t>
            </a:r>
            <a:r>
              <a:rPr lang="en-US" u="sng" dirty="0"/>
              <a:t> :</a:t>
            </a:r>
          </a:p>
          <a:p>
            <a:r>
              <a:rPr lang="en-ID" dirty="0"/>
              <a:t>IP(M)=11111111 10111000 01110110 01010111 00000000 00000000 00000110 10000011</a:t>
            </a:r>
          </a:p>
          <a:p>
            <a:endParaRPr lang="en-ID" dirty="0"/>
          </a:p>
          <a:p>
            <a:r>
              <a:rPr lang="en-ID" dirty="0" err="1">
                <a:latin typeface="arial" panose="020B0604020202020204" pitchFamily="34" charset="0"/>
              </a:rPr>
              <a:t>Pecah</a:t>
            </a:r>
            <a:r>
              <a:rPr lang="en-ID" dirty="0">
                <a:latin typeface="arial" panose="020B0604020202020204" pitchFamily="34" charset="0"/>
              </a:rPr>
              <a:t> bit pada IP(M) </a:t>
            </a:r>
            <a:r>
              <a:rPr lang="en-ID" dirty="0" err="1">
                <a:latin typeface="arial" panose="020B0604020202020204" pitchFamily="34" charset="0"/>
              </a:rPr>
              <a:t>menjadi</a:t>
            </a:r>
            <a:r>
              <a:rPr lang="en-ID" dirty="0">
                <a:latin typeface="arial" panose="020B0604020202020204" pitchFamily="34" charset="0"/>
              </a:rPr>
              <a:t> 2 </a:t>
            </a:r>
            <a:r>
              <a:rPr lang="en-ID" dirty="0" err="1">
                <a:latin typeface="arial" panose="020B0604020202020204" pitchFamily="34" charset="0"/>
              </a:rPr>
              <a:t>bagian</a:t>
            </a:r>
            <a:r>
              <a:rPr lang="en-ID" dirty="0">
                <a:latin typeface="arial" panose="020B0604020202020204" pitchFamily="34" charset="0"/>
              </a:rPr>
              <a:t> </a:t>
            </a:r>
            <a:r>
              <a:rPr lang="en-ID" dirty="0" err="1">
                <a:latin typeface="arial" panose="020B0604020202020204" pitchFamily="34" charset="0"/>
              </a:rPr>
              <a:t>yaitu</a:t>
            </a:r>
            <a:r>
              <a:rPr lang="en-ID" dirty="0">
                <a:latin typeface="arial" panose="020B0604020202020204" pitchFamily="34" charset="0"/>
              </a:rPr>
              <a:t>:</a:t>
            </a:r>
          </a:p>
          <a:p>
            <a:r>
              <a:rPr lang="en-ID" dirty="0"/>
              <a:t>L</a:t>
            </a:r>
            <a:r>
              <a:rPr lang="en-ID" baseline="-25000" dirty="0"/>
              <a:t>0</a:t>
            </a:r>
            <a:r>
              <a:rPr lang="en-ID" dirty="0"/>
              <a:t> : 11111111 10111000 01110110 01010111 (</a:t>
            </a:r>
            <a:r>
              <a:rPr lang="en-ID" dirty="0" err="1"/>
              <a:t>tabel</a:t>
            </a:r>
            <a:r>
              <a:rPr lang="en-ID" dirty="0"/>
              <a:t> IP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kuning</a:t>
            </a:r>
            <a:r>
              <a:rPr lang="en-ID" dirty="0"/>
              <a:t>)</a:t>
            </a:r>
            <a:br>
              <a:rPr lang="en-ID" dirty="0"/>
            </a:br>
            <a:r>
              <a:rPr lang="en-ID" dirty="0"/>
              <a:t>R</a:t>
            </a:r>
            <a:r>
              <a:rPr lang="en-ID" baseline="-25000" dirty="0"/>
              <a:t>0</a:t>
            </a:r>
            <a:r>
              <a:rPr lang="en-ID" dirty="0"/>
              <a:t> : 00000000 00000000 00000110 10000011 (</a:t>
            </a:r>
            <a:r>
              <a:rPr lang="en-ID" dirty="0" err="1"/>
              <a:t>tabel</a:t>
            </a:r>
            <a:r>
              <a:rPr lang="en-ID" dirty="0"/>
              <a:t> IP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warna</a:t>
            </a:r>
            <a:r>
              <a:rPr lang="en-ID" dirty="0"/>
              <a:t> </a:t>
            </a:r>
            <a:r>
              <a:rPr lang="en-ID" dirty="0" err="1"/>
              <a:t>hijau</a:t>
            </a:r>
            <a:r>
              <a:rPr lang="en-ID" dirty="0"/>
              <a:t>)</a:t>
            </a:r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3F9F2A29-2676-4B48-82FD-4F84DCBFF771}"/>
              </a:ext>
            </a:extLst>
          </p:cNvPr>
          <p:cNvSpPr/>
          <p:nvPr/>
        </p:nvSpPr>
        <p:spPr>
          <a:xfrm>
            <a:off x="3775863" y="2000614"/>
            <a:ext cx="352134" cy="280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B026571-6F8B-4A7C-A510-3B7BACEA5194}"/>
                  </a:ext>
                </a:extLst>
              </p:cNvPr>
              <p:cNvSpPr txBox="1"/>
              <p:nvPr/>
            </p:nvSpPr>
            <p:spPr>
              <a:xfrm>
                <a:off x="4069670" y="1956225"/>
                <a:ext cx="2358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D" dirty="0"/>
                  <a:t> </a:t>
                </a:r>
                <a:r>
                  <a:rPr lang="en-ID" dirty="0" err="1"/>
                  <a:t>adalah</a:t>
                </a:r>
                <a:r>
                  <a:rPr lang="en-ID" dirty="0"/>
                  <a:t> bit plaintext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B026571-6F8B-4A7C-A510-3B7BACEA5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670" y="1956225"/>
                <a:ext cx="2358594" cy="369332"/>
              </a:xfrm>
              <a:prstGeom prst="rect">
                <a:avLst/>
              </a:prstGeom>
              <a:blipFill>
                <a:blip r:embed="rId4"/>
                <a:stretch>
                  <a:fillRect t="-10000" r="-1809" b="-26667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rrow: Right 11">
            <a:extLst>
              <a:ext uri="{FF2B5EF4-FFF2-40B4-BE49-F238E27FC236}">
                <a16:creationId xmlns:a16="http://schemas.microsoft.com/office/drawing/2014/main" id="{55EB7829-C4E6-427E-9B80-8617997492DB}"/>
              </a:ext>
            </a:extLst>
          </p:cNvPr>
          <p:cNvSpPr/>
          <p:nvPr/>
        </p:nvSpPr>
        <p:spPr>
          <a:xfrm>
            <a:off x="9358735" y="1963507"/>
            <a:ext cx="352134" cy="280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272739-4E07-4FE2-9021-082581408EC8}"/>
                  </a:ext>
                </a:extLst>
              </p:cNvPr>
              <p:cNvSpPr txBox="1"/>
              <p:nvPr/>
            </p:nvSpPr>
            <p:spPr>
              <a:xfrm>
                <a:off x="9625342" y="1919118"/>
                <a:ext cx="23448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Permutasi</m:t>
                    </m:r>
                  </m:oMath>
                </a14:m>
                <a:r>
                  <a:rPr lang="en-ID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𝐼𝑃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D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272739-4E07-4FE2-9021-082581408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342" y="1919118"/>
                <a:ext cx="2344809" cy="369332"/>
              </a:xfrm>
              <a:prstGeom prst="rect">
                <a:avLst/>
              </a:prstGeom>
              <a:blipFill>
                <a:blip r:embed="rId5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223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FD7-DB18-4895-A203-39D2A6C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411" y="96231"/>
            <a:ext cx="10368105" cy="7550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Enkripsi</a:t>
            </a:r>
            <a:r>
              <a:rPr lang="en-US" dirty="0"/>
              <a:t> DES (3)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Pembangkitan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kunci</a:t>
            </a:r>
            <a:r>
              <a:rPr lang="en-US" sz="4000" dirty="0">
                <a:sym typeface="Wingdings" panose="05000000000000000000" pitchFamily="2" charset="2"/>
              </a:rPr>
              <a:t> internal</a:t>
            </a:r>
            <a:endParaRPr lang="en-ID" sz="40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F6EB210-C06D-46EB-A62E-AF78BAB71922}"/>
              </a:ext>
            </a:extLst>
          </p:cNvPr>
          <p:cNvSpPr txBox="1">
            <a:spLocks/>
          </p:cNvSpPr>
          <p:nvPr/>
        </p:nvSpPr>
        <p:spPr bwMode="auto">
          <a:xfrm>
            <a:off x="1191907" y="851304"/>
            <a:ext cx="8399565" cy="1382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82575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36538" algn="l" rtl="0" eaLnBrk="0" fontAlgn="base" hangingPunct="0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Font typeface="Verdana" panose="020B0604030504040204" pitchFamily="34" charset="0"/>
              <a:buChar char="◦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58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32D2E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69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anose="05020102010507070707" pitchFamily="18" charset="2"/>
              <a:buChar char="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internal =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setiap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putaran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Ada 16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putaran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,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jadi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ada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16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internal: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altLang="en-US" sz="2000" b="0" i="0" u="none" strike="noStrike" kern="1200" cap="none" spc="0" normalizeH="0" baseline="-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1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altLang="en-US" sz="2000" b="0" i="0" u="none" strike="noStrike" kern="1200" cap="none" spc="0" normalizeH="0" baseline="-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2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, …, </a:t>
            </a:r>
            <a:r>
              <a:rPr kumimoji="0" lang="en-US" altLang="en-US" sz="2000" b="0" i="1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n-US" altLang="en-US" sz="2000" b="0" i="0" u="none" strike="noStrike" kern="1200" cap="none" spc="0" normalizeH="0" baseline="-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16</a:t>
            </a: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365125" marR="0" lvl="0" indent="-282575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 panose="05020102010507070707" pitchFamily="18" charset="2"/>
              <a:buChar char="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Dibangkitkan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dari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kunci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eksternal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 (64 bit) yang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diberikan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 oleh 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pengguna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ill Sans MT"/>
                <a:ea typeface="+mn-ea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13" name="Object 4">
            <a:extLst>
              <a:ext uri="{FF2B5EF4-FFF2-40B4-BE49-F238E27FC236}">
                <a16:creationId xmlns:a16="http://schemas.microsoft.com/office/drawing/2014/main" id="{63D26464-EA5C-4C85-A8B1-2ECB14BB66E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644177"/>
              </p:ext>
            </p:extLst>
          </p:nvPr>
        </p:nvGraphicFramePr>
        <p:xfrm>
          <a:off x="4036978" y="2048051"/>
          <a:ext cx="3813243" cy="4713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VISIO" r:id="rId3" imgW="4142994" imgH="5111496" progId="Visio.Drawing.5">
                  <p:embed/>
                </p:oleObj>
              </mc:Choice>
              <mc:Fallback>
                <p:oleObj name="VISIO" r:id="rId3" imgW="4142994" imgH="5111496" progId="Visio.Drawing.5">
                  <p:embed/>
                  <p:pic>
                    <p:nvPicPr>
                      <p:cNvPr id="26626" name="Object 4">
                        <a:extLst>
                          <a:ext uri="{FF2B5EF4-FFF2-40B4-BE49-F238E27FC236}">
                            <a16:creationId xmlns:a16="http://schemas.microsoft.com/office/drawing/2014/main" id="{386BE021-D7DA-4C14-9369-AACB4AF809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6978" y="2048051"/>
                        <a:ext cx="3813243" cy="47137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376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FD7-DB18-4895-A203-39D2A6C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59" y="144870"/>
            <a:ext cx="10429603" cy="75507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Enkripsi</a:t>
            </a:r>
            <a:r>
              <a:rPr lang="en-US" dirty="0"/>
              <a:t> DES (4)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Pembangkitan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kunci</a:t>
            </a:r>
            <a:r>
              <a:rPr lang="en-US" sz="4000" dirty="0">
                <a:sym typeface="Wingdings" panose="05000000000000000000" pitchFamily="2" charset="2"/>
              </a:rPr>
              <a:t> internal</a:t>
            </a:r>
            <a:endParaRPr lang="en-ID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272739-4E07-4FE2-9021-082581408EC8}"/>
                  </a:ext>
                </a:extLst>
              </p:cNvPr>
              <p:cNvSpPr txBox="1"/>
              <p:nvPr/>
            </p:nvSpPr>
            <p:spPr>
              <a:xfrm>
                <a:off x="909359" y="985263"/>
                <a:ext cx="960230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Pembangkitan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kunci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yang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akan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digunakan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untuk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mengenkripsi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plaintext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dengan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menggunakan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b="0" i="0" dirty="0">
                  <a:latin typeface="Cambria Math" panose="02040503050406030204" pitchFamily="18" charset="0"/>
                </a:endParaRPr>
              </a:p>
              <a:p>
                <a:pPr algn="just"/>
                <a:r>
                  <a:rPr lang="en-US" b="0" dirty="0"/>
                  <a:t> </a:t>
                </a:r>
                <a:r>
                  <a:rPr lang="en-US" b="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tabel permutasi kompresi PC-1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i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7272739-4E07-4FE2-9021-082581408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359" y="985263"/>
                <a:ext cx="9602308" cy="646331"/>
              </a:xfrm>
              <a:prstGeom prst="rect">
                <a:avLst/>
              </a:prstGeom>
              <a:blipFill>
                <a:blip r:embed="rId2"/>
                <a:stretch>
                  <a:fillRect b="-1320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D28EC02F-0A67-4F33-B009-79C898777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747" y="1716914"/>
            <a:ext cx="3524250" cy="2047875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F37DAE5B-B810-47E9-90F6-2AB01174C6CB}"/>
              </a:ext>
            </a:extLst>
          </p:cNvPr>
          <p:cNvSpPr/>
          <p:nvPr/>
        </p:nvSpPr>
        <p:spPr>
          <a:xfrm>
            <a:off x="4737370" y="2451370"/>
            <a:ext cx="437745" cy="3307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3F371B-0CA5-487D-A047-002547C26EB3}"/>
              </a:ext>
            </a:extLst>
          </p:cNvPr>
          <p:cNvSpPr txBox="1"/>
          <p:nvPr/>
        </p:nvSpPr>
        <p:spPr>
          <a:xfrm>
            <a:off x="5291847" y="2431915"/>
            <a:ext cx="62170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Terjadi</a:t>
            </a:r>
            <a:r>
              <a:rPr lang="en-US" sz="1400" dirty="0"/>
              <a:t> </a:t>
            </a:r>
            <a:r>
              <a:rPr lang="en-US" sz="1400" dirty="0" err="1"/>
              <a:t>kompresi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membuang</a:t>
            </a:r>
            <a:r>
              <a:rPr lang="en-US" sz="1400" dirty="0"/>
              <a:t> 1 bit </a:t>
            </a:r>
            <a:r>
              <a:rPr lang="en-US" sz="1400" dirty="0" err="1"/>
              <a:t>masing-masing</a:t>
            </a:r>
            <a:r>
              <a:rPr lang="en-US" sz="1400" dirty="0"/>
              <a:t> </a:t>
            </a:r>
            <a:r>
              <a:rPr lang="en-US" sz="1400" dirty="0" err="1"/>
              <a:t>blok</a:t>
            </a:r>
            <a:r>
              <a:rPr lang="en-US" sz="1400" dirty="0"/>
              <a:t> </a:t>
            </a:r>
            <a:r>
              <a:rPr lang="en-US" sz="1400" dirty="0" err="1"/>
              <a:t>kunci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64 bit </a:t>
            </a:r>
          </a:p>
          <a:p>
            <a:r>
              <a:rPr lang="en-US" sz="1400" dirty="0" err="1"/>
              <a:t>Menjadi</a:t>
            </a:r>
            <a:r>
              <a:rPr lang="en-US" sz="1400" dirty="0"/>
              <a:t> 56  bit (</a:t>
            </a:r>
            <a:r>
              <a:rPr lang="en-US" sz="1400" dirty="0" err="1"/>
              <a:t>tidak</a:t>
            </a:r>
            <a:r>
              <a:rPr lang="en-US" sz="1400" dirty="0"/>
              <a:t> </a:t>
            </a:r>
            <a:r>
              <a:rPr lang="en-US" sz="1400" dirty="0" err="1"/>
              <a:t>terdapat</a:t>
            </a:r>
            <a:r>
              <a:rPr lang="en-US" sz="1400" dirty="0"/>
              <a:t> </a:t>
            </a:r>
            <a:r>
              <a:rPr lang="en-ID" sz="1400" dirty="0" err="1"/>
              <a:t>urutan</a:t>
            </a:r>
            <a:r>
              <a:rPr lang="en-ID" sz="1400" dirty="0"/>
              <a:t> bit 8,16,24,32,40,48,56,64)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0BE16F-6525-4BB2-80FA-7886D3273311}"/>
                  </a:ext>
                </a:extLst>
              </p:cNvPr>
              <p:cNvSpPr txBox="1"/>
              <p:nvPr/>
            </p:nvSpPr>
            <p:spPr>
              <a:xfrm>
                <a:off x="1123747" y="4044565"/>
                <a:ext cx="868943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Hasil </a:t>
                </a:r>
                <a:r>
                  <a:rPr lang="en-US" sz="1600" dirty="0" err="1"/>
                  <a:t>ouput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/>
                  <a:t> : </a:t>
                </a:r>
                <a:r>
                  <a:rPr lang="en-ID" sz="1600" dirty="0"/>
                  <a:t>1111000 0110011 0010101 0101111 0101010 1011001 1001111 0001111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20BE16F-6525-4BB2-80FA-7886D32733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747" y="4044565"/>
                <a:ext cx="8689430" cy="338554"/>
              </a:xfrm>
              <a:prstGeom prst="rect">
                <a:avLst/>
              </a:prstGeom>
              <a:blipFill>
                <a:blip r:embed="rId4"/>
                <a:stretch>
                  <a:fillRect l="-351" t="-5357" b="-2142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4D2C09-CA07-44B6-9762-2B61B842C37D}"/>
                  </a:ext>
                </a:extLst>
              </p:cNvPr>
              <p:cNvSpPr txBox="1"/>
              <p:nvPr/>
            </p:nvSpPr>
            <p:spPr>
              <a:xfrm>
                <a:off x="1123747" y="4584565"/>
                <a:ext cx="6175793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 err="1"/>
                  <a:t>Pecah</a:t>
                </a: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/>
                  <a:t> </a:t>
                </a:r>
                <a:r>
                  <a:rPr lang="en-US" sz="1600" dirty="0" err="1"/>
                  <a:t>menjadi</a:t>
                </a:r>
                <a:r>
                  <a:rPr lang="en-US" sz="1600" dirty="0"/>
                  <a:t> </a:t>
                </a:r>
                <a:r>
                  <a:rPr lang="en-US" sz="1600" dirty="0" err="1"/>
                  <a:t>dua</a:t>
                </a:r>
                <a:r>
                  <a:rPr lang="en-US" sz="1600" dirty="0"/>
                  <a:t> </a:t>
                </a:r>
                <a:r>
                  <a:rPr lang="en-US" sz="1600" dirty="0" err="1"/>
                  <a:t>bagian</a:t>
                </a:r>
                <a:r>
                  <a:rPr lang="en-US" sz="1600" dirty="0"/>
                  <a:t> </a:t>
                </a:r>
                <a:r>
                  <a:rPr lang="en-US" sz="1600" dirty="0" err="1"/>
                  <a:t>kiri</a:t>
                </a:r>
                <a:r>
                  <a:rPr lang="en-US" sz="1600" dirty="0"/>
                  <a:t> dan </a:t>
                </a:r>
                <a:r>
                  <a:rPr lang="en-US" sz="1600" dirty="0" err="1"/>
                  <a:t>kanan</a:t>
                </a:r>
                <a:r>
                  <a:rPr lang="en-US" sz="1600" dirty="0"/>
                  <a:t>, </a:t>
                </a:r>
                <a:r>
                  <a:rPr lang="en-US" sz="1600" dirty="0" err="1"/>
                  <a:t>sehingga</a:t>
                </a:r>
                <a:r>
                  <a:rPr lang="en-US" sz="1600" dirty="0"/>
                  <a:t> </a:t>
                </a:r>
                <a:r>
                  <a:rPr lang="en-US" sz="1600" dirty="0" err="1"/>
                  <a:t>menjadi</a:t>
                </a:r>
                <a:r>
                  <a:rPr lang="en-US" sz="1600" dirty="0"/>
                  <a:t> :</a:t>
                </a:r>
              </a:p>
              <a:p>
                <a:r>
                  <a:rPr lang="en-ID" sz="1600" dirty="0"/>
                  <a:t>C</a:t>
                </a:r>
                <a:r>
                  <a:rPr lang="en-ID" sz="1600" baseline="-25000" dirty="0"/>
                  <a:t>0</a:t>
                </a:r>
                <a:r>
                  <a:rPr lang="en-ID" sz="1600" dirty="0"/>
                  <a:t> : 1111000 0110011 0010101 0101111(</a:t>
                </a:r>
                <a:r>
                  <a:rPr lang="en-ID" sz="1600" dirty="0" err="1"/>
                  <a:t>tabel</a:t>
                </a:r>
                <a:r>
                  <a:rPr lang="en-ID" sz="1600" dirty="0"/>
                  <a:t> PC-1 </a:t>
                </a:r>
                <a:r>
                  <a:rPr lang="en-ID" sz="1600" dirty="0" err="1"/>
                  <a:t>warna</a:t>
                </a:r>
                <a:r>
                  <a:rPr lang="en-ID" sz="1600" dirty="0"/>
                  <a:t> </a:t>
                </a:r>
                <a:r>
                  <a:rPr lang="en-ID" sz="1600" dirty="0" err="1"/>
                  <a:t>kuning</a:t>
                </a:r>
                <a:r>
                  <a:rPr lang="en-ID" sz="1600" dirty="0"/>
                  <a:t>)</a:t>
                </a:r>
                <a:br>
                  <a:rPr lang="en-ID" sz="1600" dirty="0"/>
                </a:br>
                <a:r>
                  <a:rPr lang="en-ID" sz="1600" dirty="0"/>
                  <a:t>D</a:t>
                </a:r>
                <a:r>
                  <a:rPr lang="en-ID" sz="1600" baseline="-25000" dirty="0"/>
                  <a:t>0</a:t>
                </a:r>
                <a:r>
                  <a:rPr lang="en-ID" sz="1600" dirty="0"/>
                  <a:t> : 0101010 1011001 1001111 0001111 (</a:t>
                </a:r>
                <a:r>
                  <a:rPr lang="en-ID" sz="1600" dirty="0" err="1"/>
                  <a:t>tabel</a:t>
                </a:r>
                <a:r>
                  <a:rPr lang="en-ID" sz="1600" dirty="0"/>
                  <a:t> PC-1 </a:t>
                </a:r>
                <a:r>
                  <a:rPr lang="en-ID" sz="1600" dirty="0" err="1"/>
                  <a:t>warna</a:t>
                </a:r>
                <a:r>
                  <a:rPr lang="en-ID" sz="1600" dirty="0"/>
                  <a:t> </a:t>
                </a:r>
                <a:r>
                  <a:rPr lang="en-ID" sz="1600" dirty="0" err="1"/>
                  <a:t>hijau</a:t>
                </a:r>
                <a:r>
                  <a:rPr lang="en-ID" sz="1600" dirty="0"/>
                  <a:t>)</a:t>
                </a:r>
                <a:r>
                  <a:rPr lang="en-US" sz="1600" dirty="0"/>
                  <a:t>  </a:t>
                </a:r>
                <a:endParaRPr lang="en-ID" sz="16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54D2C09-CA07-44B6-9762-2B61B842C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747" y="4584565"/>
                <a:ext cx="6175793" cy="830997"/>
              </a:xfrm>
              <a:prstGeom prst="rect">
                <a:avLst/>
              </a:prstGeom>
              <a:blipFill>
                <a:blip r:embed="rId5"/>
                <a:stretch>
                  <a:fillRect l="-494" t="-2206" b="-882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35EE024-9D4C-4E69-93D7-9FC4D69890F8}"/>
              </a:ext>
            </a:extLst>
          </p:cNvPr>
          <p:cNvSpPr txBox="1"/>
          <p:nvPr/>
        </p:nvSpPr>
        <p:spPr>
          <a:xfrm>
            <a:off x="4737370" y="2081719"/>
            <a:ext cx="639919" cy="369332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PC-1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4213599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9DFD7-DB18-4895-A203-39D2A6C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59" y="144870"/>
            <a:ext cx="10429603" cy="755073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Enkripsi</a:t>
            </a:r>
            <a:r>
              <a:rPr lang="en-US" dirty="0"/>
              <a:t> DES (5)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sz="4000" dirty="0" err="1">
                <a:sym typeface="Wingdings" panose="05000000000000000000" pitchFamily="2" charset="2"/>
              </a:rPr>
              <a:t>Pergeseran</a:t>
            </a:r>
            <a:r>
              <a:rPr lang="en-US" sz="4000" dirty="0">
                <a:sym typeface="Wingdings" panose="05000000000000000000" pitchFamily="2" charset="2"/>
              </a:rPr>
              <a:t> shift</a:t>
            </a:r>
            <a:endParaRPr lang="en-ID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5F35CEC-AD67-4BD4-8F5B-153914E01D25}"/>
                  </a:ext>
                </a:extLst>
              </p:cNvPr>
              <p:cNvSpPr txBox="1"/>
              <p:nvPr/>
            </p:nvSpPr>
            <p:spPr>
              <a:xfrm>
                <a:off x="1352145" y="1138136"/>
                <a:ext cx="850739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Lakukan </a:t>
                </a:r>
                <a:r>
                  <a:rPr lang="en-US" sz="1600" dirty="0" err="1"/>
                  <a:t>pergeseran</a:t>
                </a:r>
                <a:r>
                  <a:rPr lang="en-US" sz="1600" dirty="0"/>
                  <a:t> </a:t>
                </a:r>
                <a:r>
                  <a:rPr lang="en-US" sz="1600" dirty="0" err="1"/>
                  <a:t>kiri</a:t>
                </a:r>
                <a:r>
                  <a:rPr lang="en-US" sz="1600" dirty="0"/>
                  <a:t> pada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ID" sz="1600" dirty="0"/>
                  <a:t> </a:t>
                </a:r>
                <a:r>
                  <a:rPr lang="en-ID" sz="1600" dirty="0" err="1"/>
                  <a:t>sejumlah</a:t>
                </a:r>
                <a:r>
                  <a:rPr lang="en-ID" sz="1600" dirty="0"/>
                  <a:t> </a:t>
                </a:r>
                <a:r>
                  <a:rPr lang="en-ID" sz="1600" dirty="0" err="1"/>
                  <a:t>putaran</a:t>
                </a:r>
                <a:r>
                  <a:rPr lang="en-ID" sz="1600" dirty="0"/>
                  <a:t> yang </a:t>
                </a:r>
                <a:r>
                  <a:rPr lang="en-ID" sz="1600" dirty="0" err="1"/>
                  <a:t>ditentukan</a:t>
                </a:r>
                <a:r>
                  <a:rPr lang="en-ID" sz="1600" dirty="0"/>
                  <a:t> pada </a:t>
                </a:r>
                <a:r>
                  <a:rPr lang="en-ID" sz="1600" dirty="0" err="1"/>
                  <a:t>Tabel</a:t>
                </a:r>
                <a:r>
                  <a:rPr lang="en-ID" sz="1600" dirty="0"/>
                  <a:t> </a:t>
                </a:r>
                <a:r>
                  <a:rPr lang="en-ID" sz="1600" dirty="0" err="1"/>
                  <a:t>dibawah</a:t>
                </a:r>
                <a:r>
                  <a:rPr lang="en-ID" sz="1600" dirty="0"/>
                  <a:t> :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5F35CEC-AD67-4BD4-8F5B-153914E01D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2145" y="1138136"/>
                <a:ext cx="8507394" cy="338554"/>
              </a:xfrm>
              <a:prstGeom prst="rect">
                <a:avLst/>
              </a:prstGeom>
              <a:blipFill>
                <a:blip r:embed="rId2"/>
                <a:stretch>
                  <a:fillRect l="-430" t="-5455" b="-2363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1562FF2B-62D7-4A2A-A634-BE6999351E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106" y="1453760"/>
            <a:ext cx="3030343" cy="364626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A31B053-9794-422B-A06C-7F30F54BCBAA}"/>
              </a:ext>
            </a:extLst>
          </p:cNvPr>
          <p:cNvSpPr txBox="1"/>
          <p:nvPr/>
        </p:nvSpPr>
        <p:spPr>
          <a:xfrm>
            <a:off x="3808449" y="1453760"/>
            <a:ext cx="45445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/>
              <a:t>Untuk putaran ke 1, dilakukan pegeseran 1 bit ke kiri</a:t>
            </a:r>
          </a:p>
          <a:p>
            <a:r>
              <a:rPr lang="fi-FI" sz="1400" dirty="0"/>
              <a:t>Untuk putaran ke 2, dilakukan pergeseran 1 bit kekiri</a:t>
            </a:r>
          </a:p>
          <a:p>
            <a:r>
              <a:rPr lang="en-ID" sz="1400" dirty="0" err="1"/>
              <a:t>Untuk</a:t>
            </a:r>
            <a:r>
              <a:rPr lang="en-ID" sz="1400" dirty="0"/>
              <a:t> </a:t>
            </a:r>
            <a:r>
              <a:rPr lang="en-ID" sz="1400" dirty="0" err="1"/>
              <a:t>putaran</a:t>
            </a:r>
            <a:r>
              <a:rPr lang="en-ID" sz="1400" dirty="0"/>
              <a:t> </a:t>
            </a:r>
            <a:r>
              <a:rPr lang="en-ID" sz="1400" dirty="0" err="1"/>
              <a:t>ke</a:t>
            </a:r>
            <a:r>
              <a:rPr lang="en-ID" sz="1400" dirty="0"/>
              <a:t> 3, </a:t>
            </a:r>
            <a:r>
              <a:rPr lang="en-ID" sz="1400" dirty="0" err="1"/>
              <a:t>dilakukan</a:t>
            </a:r>
            <a:r>
              <a:rPr lang="en-ID" sz="1400" dirty="0"/>
              <a:t> </a:t>
            </a:r>
            <a:r>
              <a:rPr lang="en-ID" sz="1400" dirty="0" err="1"/>
              <a:t>pergeseran</a:t>
            </a:r>
            <a:r>
              <a:rPr lang="en-ID" sz="1400" dirty="0"/>
              <a:t> 2 bit </a:t>
            </a:r>
            <a:r>
              <a:rPr lang="en-ID" sz="1400" dirty="0" err="1"/>
              <a:t>kekiri</a:t>
            </a:r>
            <a:r>
              <a:rPr lang="en-ID" sz="1400" dirty="0"/>
              <a:t>, </a:t>
            </a:r>
            <a:r>
              <a:rPr lang="en-ID" sz="1400" dirty="0" err="1"/>
              <a:t>dst</a:t>
            </a:r>
            <a:endParaRPr lang="en-ID" sz="1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7DB0E4B-159F-4FC3-A088-4E33EF766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8402" y="2233714"/>
            <a:ext cx="2543175" cy="3486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266596-8510-4A9B-BE5F-2D58E6A50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31530" y="2233714"/>
            <a:ext cx="2647950" cy="4457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32D193-77B4-46F3-9C0C-70CFD46DC5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5918" y="2264955"/>
            <a:ext cx="24384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8153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4143</TotalTime>
  <Words>821</Words>
  <Application>Microsoft Office PowerPoint</Application>
  <PresentationFormat>Widescreen</PresentationFormat>
  <Paragraphs>99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Cambria Math</vt:lpstr>
      <vt:lpstr>Franklin Gothic Book</vt:lpstr>
      <vt:lpstr>Gill Sans MT</vt:lpstr>
      <vt:lpstr>Wingdings 2</vt:lpstr>
      <vt:lpstr>Crop</vt:lpstr>
      <vt:lpstr>Document</vt:lpstr>
      <vt:lpstr>VISIO</vt:lpstr>
      <vt:lpstr>Symmetric Ciphers part 2</vt:lpstr>
      <vt:lpstr>Outline</vt:lpstr>
      <vt:lpstr>Pendahuluan</vt:lpstr>
      <vt:lpstr>Enkripsi DES (1)</vt:lpstr>
      <vt:lpstr>Enkripsi DES (1) Plaintext</vt:lpstr>
      <vt:lpstr>Enkripsi DES (2) Initial Permutation</vt:lpstr>
      <vt:lpstr>Enkripsi DES (3) Pembangkitan kunci internal</vt:lpstr>
      <vt:lpstr>Enkripsi DES (4) Pembangkitan kunci internal</vt:lpstr>
      <vt:lpstr>Enkripsi DES (5) Pergeseran shift</vt:lpstr>
      <vt:lpstr>Enkripsi DES (6) Pergeseran shift</vt:lpstr>
      <vt:lpstr>Enkripsi DES (7) Pergeseran shift</vt:lpstr>
      <vt:lpstr>Enkripsi DES (8) Pergeseran shift</vt:lpstr>
      <vt:lpstr>Enkripsi DES (9) Pergeseran shift</vt:lpstr>
      <vt:lpstr>Enkripsi DES (10) Substitusi ke S-Box</vt:lpstr>
      <vt:lpstr>Enkripsi DES (11) Substitusi ke S-Box</vt:lpstr>
      <vt:lpstr>Enkripsi DES (12) Pencarian vektor B</vt:lpstr>
      <vt:lpstr>Enkripsi DES (13) Permutasi P-Box</vt:lpstr>
      <vt:lpstr>Enkripsi DES (14) Invers Initial Permutasi</vt:lpstr>
      <vt:lpstr>Dekripsi</vt:lpstr>
      <vt:lpstr>Mode DES</vt:lpstr>
      <vt:lpstr>Implementasi DES</vt:lpstr>
      <vt:lpstr>Keamanan 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Pendahuluan</dc:title>
  <dc:creator>HP</dc:creator>
  <cp:lastModifiedBy>mike  yuliana</cp:lastModifiedBy>
  <cp:revision>126</cp:revision>
  <dcterms:created xsi:type="dcterms:W3CDTF">2020-02-10T07:37:13Z</dcterms:created>
  <dcterms:modified xsi:type="dcterms:W3CDTF">2020-03-06T09:07:54Z</dcterms:modified>
</cp:coreProperties>
</file>