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72" r:id="rId13"/>
    <p:sldId id="267" r:id="rId14"/>
    <p:sldId id="269" r:id="rId15"/>
    <p:sldId id="270" r:id="rId16"/>
    <p:sldId id="275" r:id="rId17"/>
    <p:sldId id="271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E2EF0-1E41-454D-8768-CE6BAB4C72E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EC56-D7D1-4F14-899B-9C301D4A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6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3D5D195-5F8A-40B4-9698-EAB576C9589A}" type="datetime1">
              <a:rPr lang="en-US" smtClean="0"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81A6-80D7-434A-81AE-F97D783E8ECF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6A10-CEC8-4B1B-9DDB-4AF9050D0969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3AC4-FD1B-483B-A0DA-5EB1357813B9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3C0DA67-406A-44CD-A41B-785EEE723D56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5D7-36E3-4899-BEB2-D23D2B005317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E56E-8439-4C7C-AA85-72EEA58771D1}" type="datetime1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778-FBC1-4D35-9A9D-D9859CE5CE48}" type="datetime1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73AF-8ED4-4C1B-BFB1-01F5BCE45FD3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8EFE-6362-43FE-97CE-BC1256903A4B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DD17-C839-4366-86AA-6A560D13DFFA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1EE5C8-B7DE-423A-AF2F-693E5E729B29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E582E1-0F17-4543-901F-D4E5782CD71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PENGENALAN KECERDASAN KOMPUTASIONAL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Akademik</a:t>
            </a:r>
            <a:r>
              <a:rPr lang="en-US" dirty="0" smtClean="0"/>
              <a:t>: </a:t>
            </a:r>
            <a:r>
              <a:rPr lang="en-US" dirty="0" err="1" smtClean="0"/>
              <a:t>prediksi</a:t>
            </a:r>
            <a:r>
              <a:rPr lang="en-US" dirty="0" smtClean="0"/>
              <a:t> lama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Bisnis</a:t>
            </a:r>
            <a:r>
              <a:rPr lang="en-US" dirty="0" smtClean="0"/>
              <a:t>: 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omset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Medis</a:t>
            </a:r>
            <a:r>
              <a:rPr lang="en-US" dirty="0" smtClean="0"/>
              <a:t>: diagnosis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Computation (EC)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menirukan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biak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endParaRPr lang="en-US" dirty="0" smtClean="0"/>
          </a:p>
          <a:p>
            <a:pPr lvl="1"/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Keturuanan</a:t>
            </a:r>
            <a:r>
              <a:rPr lang="en-US" dirty="0" smtClean="0"/>
              <a:t>, </a:t>
            </a:r>
            <a:r>
              <a:rPr lang="en-US" dirty="0" err="1" smtClean="0"/>
              <a:t>direproduksi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) </a:t>
            </a:r>
            <a:r>
              <a:rPr lang="en-US" dirty="0" err="1" smtClean="0"/>
              <a:t>induk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Individu-individu</a:t>
            </a:r>
            <a:r>
              <a:rPr lang="en-US" dirty="0" smtClean="0"/>
              <a:t> yang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pPr lvl="1"/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genetic</a:t>
            </a:r>
          </a:p>
          <a:p>
            <a:pPr lvl="0"/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pPr lvl="1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(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endParaRPr lang="en-US" dirty="0" smtClean="0"/>
          </a:p>
          <a:p>
            <a:pPr lvl="1"/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endParaRPr lang="en-US" dirty="0" smtClean="0"/>
          </a:p>
          <a:p>
            <a:pPr lvl="0"/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endParaRPr lang="en-US" dirty="0" smtClean="0"/>
          </a:p>
          <a:p>
            <a:pPr lvl="1"/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, </a:t>
            </a:r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rproduksi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0"/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endParaRPr lang="en-US" dirty="0" smtClean="0"/>
          </a:p>
          <a:p>
            <a:pPr lvl="1"/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genetic </a:t>
            </a:r>
            <a:r>
              <a:rPr lang="en-US" dirty="0" err="1" smtClean="0"/>
              <a:t>dan</a:t>
            </a:r>
            <a:r>
              <a:rPr lang="en-US" dirty="0" smtClean="0"/>
              <a:t> phenotype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Evolutionary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endParaRPr lang="en-US" dirty="0" smtClean="0"/>
          </a:p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gen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gen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gen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allele</a:t>
            </a:r>
            <a:endParaRPr lang="en-US" dirty="0" smtClean="0"/>
          </a:p>
          <a:p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(</a:t>
            </a:r>
            <a:r>
              <a:rPr lang="en-US" i="1" dirty="0" smtClean="0"/>
              <a:t>crossover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Mutasi</a:t>
            </a:r>
            <a:r>
              <a:rPr lang="en-US" dirty="0" smtClean="0"/>
              <a:t> gen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fitness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yang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endParaRPr lang="en-US" dirty="0" smtClean="0"/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lift</a:t>
            </a:r>
          </a:p>
          <a:p>
            <a:pPr lvl="1"/>
            <a:r>
              <a:rPr lang="en-US" dirty="0" err="1" smtClean="0"/>
              <a:t>Peralatan-peralatan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Swarm Intelligence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koloni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kawanan</a:t>
            </a:r>
            <a:r>
              <a:rPr lang="en-US" dirty="0" smtClean="0"/>
              <a:t> </a:t>
            </a:r>
            <a:r>
              <a:rPr lang="en-US" smtClean="0"/>
              <a:t>organisme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(</a:t>
            </a:r>
            <a:r>
              <a:rPr lang="en-US" dirty="0" err="1" smtClean="0"/>
              <a:t>individu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kawanan</a:t>
            </a:r>
            <a:endParaRPr lang="en-US" dirty="0" smtClean="0"/>
          </a:p>
          <a:p>
            <a:pPr lvl="1"/>
            <a:r>
              <a:rPr lang="en-US" dirty="0" smtClean="0"/>
              <a:t>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clustering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Particle Swarm Optimization</a:t>
            </a:r>
          </a:p>
          <a:p>
            <a:r>
              <a:rPr lang="en-US" dirty="0" smtClean="0"/>
              <a:t>Ant Colony Optimization</a:t>
            </a:r>
          </a:p>
          <a:p>
            <a:r>
              <a:rPr lang="en-US" dirty="0" smtClean="0"/>
              <a:t>Bee Colony Optimization</a:t>
            </a:r>
          </a:p>
          <a:p>
            <a:r>
              <a:rPr lang="en-US" dirty="0" smtClean="0"/>
              <a:t>Chemical Reaction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Swarm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Transportasi</a:t>
            </a:r>
            <a:r>
              <a:rPr lang="en-US" dirty="0" smtClean="0"/>
              <a:t>: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Sipil</a:t>
            </a:r>
            <a:r>
              <a:rPr lang="en-US" dirty="0" smtClean="0"/>
              <a:t>: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r>
              <a:rPr lang="en-US" dirty="0" err="1" smtClean="0"/>
              <a:t>Akademik</a:t>
            </a:r>
            <a:r>
              <a:rPr lang="en-US" dirty="0" smtClean="0"/>
              <a:t>: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r>
              <a:rPr lang="en-US" dirty="0" err="1" smtClean="0"/>
              <a:t>Pergudangan</a:t>
            </a:r>
            <a:r>
              <a:rPr lang="en-US" dirty="0" smtClean="0"/>
              <a:t>: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Immune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Natural Immune System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pencocokan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(</a:t>
            </a:r>
            <a:r>
              <a:rPr lang="en-US" i="1" dirty="0" smtClean="0"/>
              <a:t>non-self</a:t>
            </a:r>
            <a:r>
              <a:rPr lang="en-US" dirty="0" smtClean="0"/>
              <a:t>, / antigen)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(</a:t>
            </a:r>
            <a:r>
              <a:rPr lang="en-US" i="1" dirty="0" smtClean="0"/>
              <a:t>self</a:t>
            </a:r>
            <a:r>
              <a:rPr lang="en-US" dirty="0" smtClean="0"/>
              <a:t>). </a:t>
            </a:r>
          </a:p>
          <a:p>
            <a:pPr>
              <a:buNone/>
            </a:pPr>
            <a:r>
              <a:rPr lang="en-US" b="1" dirty="0" err="1" smtClean="0"/>
              <a:t>Bentuk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self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non-self</a:t>
            </a:r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organ </a:t>
            </a:r>
            <a:r>
              <a:rPr lang="en-US" dirty="0" err="1" smtClean="0"/>
              <a:t>limfoid</a:t>
            </a:r>
            <a:r>
              <a:rPr lang="en-US" dirty="0" smtClean="0"/>
              <a:t>. </a:t>
            </a:r>
            <a:r>
              <a:rPr lang="en-US" dirty="0" err="1" smtClean="0"/>
              <a:t>Limfosit</a:t>
            </a:r>
            <a:r>
              <a:rPr lang="en-US" dirty="0" smtClean="0"/>
              <a:t> “</a:t>
            </a:r>
            <a:r>
              <a:rPr lang="en-US" dirty="0" err="1" smtClean="0"/>
              <a:t>belajar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antigen.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klonal</a:t>
            </a:r>
            <a:endParaRPr lang="en-US" dirty="0" smtClean="0"/>
          </a:p>
          <a:p>
            <a:pPr lvl="1"/>
            <a:r>
              <a:rPr lang="en-US" dirty="0" smtClean="0"/>
              <a:t>B-Cell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kloning</a:t>
            </a:r>
            <a:r>
              <a:rPr lang="en-US" dirty="0" smtClean="0"/>
              <a:t>. </a:t>
            </a:r>
            <a:r>
              <a:rPr lang="en-US" dirty="0" err="1" smtClean="0"/>
              <a:t>Kloning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bermutasi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antigen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tidak-berbahaya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B-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B-Cell </a:t>
            </a:r>
            <a:r>
              <a:rPr lang="en-US" dirty="0" err="1" smtClean="0"/>
              <a:t>merespon</a:t>
            </a:r>
            <a:r>
              <a:rPr lang="en-US" dirty="0" smtClean="0"/>
              <a:t> antigen, </a:t>
            </a:r>
            <a:r>
              <a:rPr lang="en-US" dirty="0" err="1" smtClean="0"/>
              <a:t>maka</a:t>
            </a:r>
            <a:r>
              <a:rPr lang="en-US" dirty="0" smtClean="0"/>
              <a:t> B-Cell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B-</a:t>
            </a:r>
            <a:r>
              <a:rPr lang="en-US" dirty="0" err="1" smtClean="0"/>
              <a:t>Sel</a:t>
            </a:r>
            <a:r>
              <a:rPr lang="en-US" dirty="0" smtClean="0"/>
              <a:t> lain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: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cracker,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virus.</a:t>
            </a:r>
          </a:p>
          <a:p>
            <a:r>
              <a:rPr lang="en-US" dirty="0" err="1" smtClean="0"/>
              <a:t>Akademik</a:t>
            </a:r>
            <a:r>
              <a:rPr lang="en-US" dirty="0" smtClean="0"/>
              <a:t>: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Klimatologi</a:t>
            </a:r>
            <a:r>
              <a:rPr lang="en-US" dirty="0" smtClean="0"/>
              <a:t>: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anomali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Kesehatan</a:t>
            </a:r>
            <a:r>
              <a:rPr lang="en-US" dirty="0" smtClean="0"/>
              <a:t>: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abnormal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?</a:t>
            </a:r>
            <a:endParaRPr lang="id-ID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/>
              <a:t>Sukses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,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“</a:t>
            </a:r>
            <a:r>
              <a:rPr lang="en-US" dirty="0"/>
              <a:t>intelligent systems”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(</a:t>
            </a:r>
            <a:r>
              <a:rPr lang="en-US" i="1" dirty="0" smtClean="0"/>
              <a:t>intelligence</a:t>
            </a:r>
            <a:r>
              <a:rPr lang="en-US" dirty="0" smtClean="0"/>
              <a:t>) ?</a:t>
            </a:r>
          </a:p>
          <a:p>
            <a:pPr lvl="1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endParaRPr lang="en-US" dirty="0" smtClean="0"/>
          </a:p>
          <a:p>
            <a:pPr lvl="1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menalar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: </a:t>
            </a:r>
            <a:r>
              <a:rPr lang="en-US" dirty="0" err="1" smtClean="0"/>
              <a:t>kreativitas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[</a:t>
            </a:r>
            <a:r>
              <a:rPr lang="en-US" dirty="0" err="1" smtClean="0"/>
              <a:t>Engelbrecht</a:t>
            </a:r>
            <a:r>
              <a:rPr lang="en-US" dirty="0" smtClean="0"/>
              <a:t>, 2007]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Komputasional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IEEE Neural Networks Council </a:t>
            </a:r>
            <a:r>
              <a:rPr lang="en-US" dirty="0" err="1" smtClean="0"/>
              <a:t>tahun</a:t>
            </a:r>
            <a:r>
              <a:rPr lang="en-US" dirty="0" smtClean="0"/>
              <a:t> 1996: </a:t>
            </a:r>
          </a:p>
          <a:p>
            <a:pPr lvl="1"/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i="1" dirty="0" smtClean="0"/>
          </a:p>
          <a:p>
            <a:pPr>
              <a:buNone/>
            </a:pPr>
            <a:r>
              <a:rPr lang="en-US" b="1" dirty="0" err="1" smtClean="0"/>
              <a:t>Algoritma</a:t>
            </a:r>
            <a:r>
              <a:rPr lang="en-US" b="1" dirty="0" smtClean="0"/>
              <a:t>-</a:t>
            </a:r>
            <a:r>
              <a:rPr lang="en-US" b="1" dirty="0" err="1" smtClean="0"/>
              <a:t>algoritma</a:t>
            </a:r>
            <a:r>
              <a:rPr lang="en-US" b="1" dirty="0" smtClean="0"/>
              <a:t> KK</a:t>
            </a:r>
            <a:endParaRPr lang="en-US" b="1" i="1" dirty="0" smtClean="0"/>
          </a:p>
          <a:p>
            <a:r>
              <a:rPr lang="en-US" i="1" dirty="0" smtClean="0"/>
              <a:t>Artificial Neural Networks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Fuzzy Systems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Fuzzy)</a:t>
            </a:r>
          </a:p>
          <a:p>
            <a:r>
              <a:rPr lang="en-US" i="1" dirty="0" smtClean="0"/>
              <a:t>Evolutionary Computation</a:t>
            </a:r>
            <a:r>
              <a:rPr lang="en-US" dirty="0" smtClean="0"/>
              <a:t> (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Swarm Intelligence</a:t>
            </a:r>
            <a:r>
              <a:rPr lang="en-US" dirty="0" smtClean="0"/>
              <a:t> (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Artificial Immune Systems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Logika</a:t>
            </a:r>
            <a:endParaRPr lang="en-US" dirty="0" smtClean="0"/>
          </a:p>
          <a:p>
            <a:pPr lvl="1"/>
            <a:r>
              <a:rPr lang="en-US" i="1" dirty="0" smtClean="0"/>
              <a:t>Deductive Reasoning</a:t>
            </a:r>
            <a:r>
              <a:rPr lang="en-US" dirty="0" smtClean="0"/>
              <a:t> (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Expert Systems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Case-based Reasoning</a:t>
            </a:r>
            <a:r>
              <a:rPr lang="en-US" dirty="0" smtClean="0"/>
              <a:t> (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Bebasis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Symbolic Machine Learning Systems</a:t>
            </a:r>
            <a:endParaRPr lang="en-US" i="1" dirty="0"/>
          </a:p>
          <a:p>
            <a:r>
              <a:rPr lang="en-US" dirty="0" err="1" smtClean="0"/>
              <a:t>Algoritma</a:t>
            </a:r>
            <a:r>
              <a:rPr lang="en-US" dirty="0" smtClean="0"/>
              <a:t>-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Artifical</a:t>
            </a:r>
            <a:r>
              <a:rPr lang="en-US" i="1" dirty="0" smtClean="0"/>
              <a:t> Intelligence</a:t>
            </a:r>
            <a:r>
              <a:rPr lang="en-US" dirty="0" smtClean="0"/>
              <a:t> (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Komputasional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28800" y="1371600"/>
          <a:ext cx="53340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3475759" imgH="3132849" progId="Visio.Drawing.11">
                  <p:embed/>
                </p:oleObj>
              </mc:Choice>
              <mc:Fallback>
                <p:oleObj name="Visio" r:id="rId3" imgW="3475759" imgH="3132849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53340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0" y="3581400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Swarm Intelligence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3581400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Fuzzy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175260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1295400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Artificial Immune System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182880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Evolutionary Computation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Otak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, non-linear, </a:t>
            </a:r>
            <a:r>
              <a:rPr lang="en-US" dirty="0" err="1" smtClean="0"/>
              <a:t>dan</a:t>
            </a:r>
            <a:r>
              <a:rPr lang="en-US" dirty="0" smtClean="0"/>
              <a:t> parallel. </a:t>
            </a:r>
          </a:p>
          <a:p>
            <a:pPr lvl="1"/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b="1" i="1" dirty="0" err="1" smtClean="0"/>
              <a:t>pengenalan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pola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pemahaman</a:t>
            </a:r>
            <a:r>
              <a:rPr lang="en-US" b="1" i="1" dirty="0" smtClean="0"/>
              <a:t>,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control </a:t>
            </a:r>
            <a:r>
              <a:rPr lang="en-US" b="1" i="1" dirty="0" err="1" smtClean="0"/>
              <a:t>gerakan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mengeneralisir</a:t>
            </a:r>
            <a:r>
              <a:rPr lang="en-US" dirty="0" smtClean="0"/>
              <a:t>, </a:t>
            </a:r>
            <a:r>
              <a:rPr lang="en-US" dirty="0" err="1" smtClean="0"/>
              <a:t>mendesak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–  </a:t>
            </a:r>
            <a:r>
              <a:rPr lang="en-US" dirty="0" err="1" smtClean="0"/>
              <a:t>disebut</a:t>
            </a:r>
            <a:r>
              <a:rPr lang="en-US" dirty="0" smtClean="0"/>
              <a:t> Artificial Neural Networks (ANN)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juta</a:t>
            </a:r>
            <a:r>
              <a:rPr lang="en-US" dirty="0" smtClean="0"/>
              <a:t> neuron, 60 </a:t>
            </a:r>
            <a:r>
              <a:rPr lang="en-US" dirty="0" err="1" smtClean="0"/>
              <a:t>trilyun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synapses</a:t>
            </a:r>
            <a:r>
              <a:rPr lang="en-US" dirty="0" smtClean="0"/>
              <a:t>) </a:t>
            </a:r>
            <a:r>
              <a:rPr lang="en-US" dirty="0" err="1" smtClean="0"/>
              <a:t>diantara</a:t>
            </a:r>
            <a:r>
              <a:rPr lang="en-US" dirty="0" smtClean="0"/>
              <a:t> neuron.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neuron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simultas</a:t>
            </a:r>
            <a:r>
              <a:rPr lang="en-US" dirty="0" smtClean="0"/>
              <a:t>,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Negnevitsky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?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sekarang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ANN </a:t>
            </a:r>
            <a:r>
              <a:rPr lang="en-US" dirty="0" err="1" smtClean="0"/>
              <a:t>sedang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58" name="Picture 2" descr="syar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4429125" cy="187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neuron. </a:t>
            </a:r>
          </a:p>
          <a:p>
            <a:r>
              <a:rPr lang="en-US" dirty="0" smtClean="0"/>
              <a:t>Neuron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</a:t>
            </a:r>
            <a:r>
              <a:rPr lang="id-ID" dirty="0" smtClean="0"/>
              <a:t>adan sel (</a:t>
            </a:r>
            <a:r>
              <a:rPr lang="id-ID" i="1" dirty="0" smtClean="0"/>
              <a:t>soma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id-ID" dirty="0" smtClean="0"/>
              <a:t>ejumlah serat yang menyalurkan informasi ke neuron (</a:t>
            </a:r>
            <a:r>
              <a:rPr lang="id-ID" i="1" dirty="0" smtClean="0"/>
              <a:t>dendrite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id-ID" dirty="0" smtClean="0"/>
              <a:t>ebuah serat tunggal</a:t>
            </a:r>
            <a:r>
              <a:rPr lang="en-US" dirty="0" smtClean="0"/>
              <a:t> yang</a:t>
            </a:r>
            <a:r>
              <a:rPr lang="id-ID" dirty="0" smtClean="0"/>
              <a:t> keluar dari neuron (</a:t>
            </a:r>
            <a:r>
              <a:rPr lang="id-ID" i="1" dirty="0" smtClean="0"/>
              <a:t>axon</a:t>
            </a:r>
            <a:r>
              <a:rPr lang="id-ID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syar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267200"/>
            <a:ext cx="4429125" cy="187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Artifical</a:t>
            </a:r>
            <a:r>
              <a:rPr lang="en-US" dirty="0" smtClean="0"/>
              <a:t>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model </a:t>
            </a:r>
            <a:r>
              <a:rPr lang="en-US" dirty="0" err="1" smtClean="0"/>
              <a:t>dari</a:t>
            </a:r>
            <a:r>
              <a:rPr lang="en-US" dirty="0" smtClean="0"/>
              <a:t> neuron </a:t>
            </a:r>
            <a:r>
              <a:rPr lang="en-US" dirty="0" err="1" smtClean="0"/>
              <a:t>biologis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371600" y="2057400"/>
          <a:ext cx="661171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Visio" r:id="rId3" imgW="3233082" imgH="1598817" progId="Visio.Drawing.11">
                  <p:embed/>
                </p:oleObj>
              </mc:Choice>
              <mc:Fallback>
                <p:oleObj name="Visio" r:id="rId3" imgW="3233082" imgH="1598817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6611710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219200" y="2438400"/>
            <a:ext cx="1905000" cy="28956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53340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/ stimulus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0" y="2895600"/>
            <a:ext cx="990600" cy="18288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2438400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Bobot</a:t>
            </a:r>
            <a:r>
              <a:rPr lang="en-US" dirty="0" smtClean="0"/>
              <a:t> (</a:t>
            </a:r>
            <a:r>
              <a:rPr lang="en-US" b="1" i="1" dirty="0" smtClean="0"/>
              <a:t>dendrite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76800" y="3429000"/>
            <a:ext cx="838200" cy="8382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23622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Adder (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91200" y="3505200"/>
            <a:ext cx="838200" cy="8382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43434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629400" y="3581400"/>
            <a:ext cx="1295400" cy="6858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81800" y="32004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Keluaran</a:t>
            </a:r>
            <a:r>
              <a:rPr lang="en-US" dirty="0" smtClean="0"/>
              <a:t> (</a:t>
            </a:r>
            <a:r>
              <a:rPr lang="en-US" b="1" i="1" dirty="0" smtClean="0"/>
              <a:t>axon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257800" y="4419600"/>
            <a:ext cx="838200" cy="83820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15000" y="52578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Threshold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2E1-0F17-4543-901F-D4E5782CD71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3105</TotalTime>
  <Words>970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Origin</vt:lpstr>
      <vt:lpstr>Visio</vt:lpstr>
      <vt:lpstr>PENGENALAN KECERDASAN KOMPUTASIONAL</vt:lpstr>
      <vt:lpstr>Latar Belakang</vt:lpstr>
      <vt:lpstr>Kecerdasan Komputasional</vt:lpstr>
      <vt:lpstr>Hubungan dengan Kecerdasan Buatan</vt:lpstr>
      <vt:lpstr>Paradigma Kecerdasan Komputasional</vt:lpstr>
      <vt:lpstr>Artificial Neural Networks</vt:lpstr>
      <vt:lpstr>Otak manusia</vt:lpstr>
      <vt:lpstr>Jaringan Syaraf</vt:lpstr>
      <vt:lpstr>Artifical Neuron</vt:lpstr>
      <vt:lpstr>Bidang Penerapan ANN</vt:lpstr>
      <vt:lpstr>Evolutionary Computation (EC)</vt:lpstr>
      <vt:lpstr>Bentuk-bentuk EC</vt:lpstr>
      <vt:lpstr>Komponen Evolutionary Computation</vt:lpstr>
      <vt:lpstr>Sistem Fuzzy</vt:lpstr>
      <vt:lpstr>Swarm Intelligence (SI)</vt:lpstr>
      <vt:lpstr>Bidang penerapan Komputasi Evolusi dan Swarm Intelligence</vt:lpstr>
      <vt:lpstr>Artificial Immune Systems</vt:lpstr>
      <vt:lpstr>Bidang Penerapan AIS</vt:lpstr>
      <vt:lpstr>ANY QUESTIONS 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EKO</dc:creator>
  <cp:lastModifiedBy>rosyid</cp:lastModifiedBy>
  <cp:revision>103</cp:revision>
  <dcterms:created xsi:type="dcterms:W3CDTF">2014-03-06T07:11:15Z</dcterms:created>
  <dcterms:modified xsi:type="dcterms:W3CDTF">2015-10-16T11:30:05Z</dcterms:modified>
</cp:coreProperties>
</file>